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6" r:id="rId2"/>
  </p:sldMasterIdLst>
  <p:notesMasterIdLst>
    <p:notesMasterId r:id="rId32"/>
  </p:notesMasterIdLst>
  <p:handoutMasterIdLst>
    <p:handoutMasterId r:id="rId33"/>
  </p:handoutMasterIdLst>
  <p:sldIdLst>
    <p:sldId id="622" r:id="rId3"/>
    <p:sldId id="1055" r:id="rId4"/>
    <p:sldId id="1056" r:id="rId5"/>
    <p:sldId id="1057" r:id="rId6"/>
    <p:sldId id="1058" r:id="rId7"/>
    <p:sldId id="1059" r:id="rId8"/>
    <p:sldId id="1061" r:id="rId9"/>
    <p:sldId id="1060" r:id="rId10"/>
    <p:sldId id="1045" r:id="rId11"/>
    <p:sldId id="1035" r:id="rId12"/>
    <p:sldId id="1044" r:id="rId13"/>
    <p:sldId id="1037" r:id="rId14"/>
    <p:sldId id="1050" r:id="rId15"/>
    <p:sldId id="1043" r:id="rId16"/>
    <p:sldId id="1052" r:id="rId17"/>
    <p:sldId id="1051" r:id="rId18"/>
    <p:sldId id="1042" r:id="rId19"/>
    <p:sldId id="1053" r:id="rId20"/>
    <p:sldId id="1039" r:id="rId21"/>
    <p:sldId id="1054" r:id="rId22"/>
    <p:sldId id="1068" r:id="rId23"/>
    <p:sldId id="1067" r:id="rId24"/>
    <p:sldId id="1062" r:id="rId25"/>
    <p:sldId id="1063" r:id="rId26"/>
    <p:sldId id="1064" r:id="rId27"/>
    <p:sldId id="1065" r:id="rId28"/>
    <p:sldId id="1066" r:id="rId29"/>
    <p:sldId id="1034" r:id="rId30"/>
    <p:sldId id="1015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/>
    <p:restoredTop sz="93059"/>
  </p:normalViewPr>
  <p:slideViewPr>
    <p:cSldViewPr snapToGrid="0" snapToObjects="1">
      <p:cViewPr>
        <p:scale>
          <a:sx n="50" d="100"/>
          <a:sy n="50" d="100"/>
        </p:scale>
        <p:origin x="1144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CCA77-AC29-4EB8-ABC1-BA6B1B90B318}" type="datetimeFigureOut">
              <a:rPr lang="pt-BR" smtClean="0"/>
              <a:t>21/09/17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98204-6A61-4D3F-A90D-A2CC9F21058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097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AD7B8C-8B45-4D03-A35F-0C8563579416}" type="datetimeFigureOut">
              <a:rPr lang="pt-BR"/>
              <a:pPr>
                <a:defRPr/>
              </a:pPr>
              <a:t>21/09/17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FE7E08-88C8-4706-BCF9-B2E620DB68B5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691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6831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694DF-5FF9-40DE-A0E8-2A132E23D79E}" type="datetimeFigureOut">
              <a:rPr lang="pt-BR"/>
              <a:pPr>
                <a:defRPr/>
              </a:pPr>
              <a:t>21/09/17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2F3D-25BB-4C27-8023-AEEE5B4C3DDE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622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6831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37B5C-B140-4E53-81AA-78F8EC89018F}" type="datetimeFigureOut">
              <a:rPr lang="pt-BR"/>
              <a:pPr>
                <a:defRPr/>
              </a:pPr>
              <a:t>21/09/17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386DD-D28C-4070-97A4-5C25374D56FC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9212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6831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41F5-3BB9-4280-B19F-67F45DA4E90D}" type="datetimeFigureOut">
              <a:rPr lang="pt-BR"/>
              <a:pPr>
                <a:defRPr/>
              </a:pPr>
              <a:t>21/09/17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06218-B056-43AC-875D-B91D61B9150A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40358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44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A0219-C449-4417-A1B2-36A19295F9BE}" type="slidenum">
              <a:rPr lang="pt-BR" altLang="pt-BR">
                <a:solidFill>
                  <a:srgbClr val="000000"/>
                </a:solidFill>
              </a:rPr>
              <a:pPr/>
              <a:t>‹n.º›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5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F6D43-8378-4858-9954-330B932BC0B0}" type="slidenum">
              <a:rPr lang="pt-BR" altLang="pt-BR">
                <a:solidFill>
                  <a:srgbClr val="000000"/>
                </a:solidFill>
              </a:rPr>
              <a:pPr/>
              <a:t>‹n.º›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2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3492E-BA0E-4F89-9378-09B41CAC7191}" type="slidenum">
              <a:rPr lang="pt-BR" altLang="pt-BR">
                <a:solidFill>
                  <a:srgbClr val="000000"/>
                </a:solidFill>
              </a:rPr>
              <a:pPr/>
              <a:t>‹n.º›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21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73064-B000-40E5-A43C-C3FF8A171A51}" type="slidenum">
              <a:rPr lang="pt-BR" altLang="pt-BR">
                <a:solidFill>
                  <a:srgbClr val="000000"/>
                </a:solidFill>
              </a:rPr>
              <a:pPr/>
              <a:t>‹n.º›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09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B0FEE-B12E-49FF-AA25-4A952C0E1620}" type="slidenum">
              <a:rPr lang="pt-BR" altLang="pt-BR">
                <a:solidFill>
                  <a:srgbClr val="000000"/>
                </a:solidFill>
              </a:rPr>
              <a:pPr/>
              <a:t>‹n.º›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70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A5073-C109-4D7A-89A1-5E1CF0B0E544}" type="slidenum">
              <a:rPr lang="pt-BR" altLang="pt-BR">
                <a:solidFill>
                  <a:srgbClr val="000000"/>
                </a:solidFill>
              </a:rPr>
              <a:pPr/>
              <a:t>‹n.º›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40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DFC65-2F5E-4ADB-B790-A3A874E87F3E}" type="slidenum">
              <a:rPr lang="pt-BR" altLang="pt-BR">
                <a:solidFill>
                  <a:srgbClr val="000000"/>
                </a:solidFill>
              </a:rPr>
              <a:pPr/>
              <a:t>‹n.º›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7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6831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3DF9-F35E-4D46-9A47-D4007A9B161F}" type="datetimeFigureOut">
              <a:rPr lang="pt-BR"/>
              <a:pPr>
                <a:defRPr/>
              </a:pPr>
              <a:t>21/09/17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5F622-9B2D-41F0-9942-75D8FF0D34BB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76085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4F3A1-7C81-4D00-8624-455F825B9C67}" type="slidenum">
              <a:rPr lang="pt-BR" altLang="pt-BR">
                <a:solidFill>
                  <a:srgbClr val="000000"/>
                </a:solidFill>
              </a:rPr>
              <a:pPr/>
              <a:t>‹n.º›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98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DD0C4-C215-4B8A-8269-CD30E4287D1A}" type="slidenum">
              <a:rPr lang="pt-BR" altLang="pt-BR">
                <a:solidFill>
                  <a:srgbClr val="000000"/>
                </a:solidFill>
              </a:rPr>
              <a:pPr/>
              <a:t>‹n.º›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63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73BD-C27E-48E2-B0EC-CBB66C1801A7}" type="slidenum">
              <a:rPr lang="pt-BR" altLang="pt-BR">
                <a:solidFill>
                  <a:srgbClr val="000000"/>
                </a:solidFill>
              </a:rPr>
              <a:pPr/>
              <a:t>‹n.º›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68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8EDB3-C72D-4E80-92B9-3F4635C6D07B}" type="slidenum">
              <a:rPr lang="pt-BR" altLang="pt-BR">
                <a:solidFill>
                  <a:srgbClr val="000000"/>
                </a:solidFill>
              </a:rPr>
              <a:pPr/>
              <a:t>‹n.º›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10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14E41-873A-4215-ABFF-980F0B434397}" type="slidenum">
              <a:rPr lang="pt-BR" altLang="pt-BR">
                <a:solidFill>
                  <a:srgbClr val="000000"/>
                </a:solidFill>
              </a:rPr>
              <a:pPr/>
              <a:t>‹n.º›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5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6831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EF0A2-F6BE-433C-8CD4-733433E8B419}" type="datetimeFigureOut">
              <a:rPr lang="pt-BR"/>
              <a:pPr>
                <a:defRPr/>
              </a:pPr>
              <a:t>21/09/17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41547-3F4E-46E6-B870-0D06CAECE657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0613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6831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EE2B-DEF8-4C04-A40F-ABEB250D2D79}" type="datetimeFigureOut">
              <a:rPr lang="pt-BR"/>
              <a:pPr>
                <a:defRPr/>
              </a:pPr>
              <a:t>21/09/17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7601A-4398-4864-8055-B0EE68B8ACB3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239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6831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3E45C-21AB-42C5-AE59-89F2677CB949}" type="datetimeFigureOut">
              <a:rPr lang="pt-BR"/>
              <a:pPr>
                <a:defRPr/>
              </a:pPr>
              <a:t>21/09/17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F9B92-97FF-4FDA-BE4F-839194780926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6666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6831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51BC5-13CD-4738-966A-4E28351E882D}" type="datetimeFigureOut">
              <a:rPr lang="pt-BR"/>
              <a:pPr>
                <a:defRPr/>
              </a:pPr>
              <a:t>21/09/17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DDADD-84E8-49EA-AF82-759E53B1313C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4297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831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E201D-8A3B-46CE-9852-BBCECEBF1123}" type="datetimeFigureOut">
              <a:rPr lang="pt-BR"/>
              <a:pPr>
                <a:defRPr/>
              </a:pPr>
              <a:t>21/09/17</a:t>
            </a:fld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CD8C-3977-4B41-9642-15C8A87F8A05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2319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6831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B123C-E937-4DEF-B7BB-5935C876CC1B}" type="datetimeFigureOut">
              <a:rPr lang="pt-BR"/>
              <a:pPr>
                <a:defRPr/>
              </a:pPr>
              <a:t>21/09/17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3C5E6-EF81-40B9-9091-C70E49B99287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5306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6831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DEB3-21AA-4BFD-A31E-667A128E2AA3}" type="datetimeFigureOut">
              <a:rPr lang="pt-BR"/>
              <a:pPr>
                <a:defRPr/>
              </a:pPr>
              <a:t>21/09/17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4F7EF-94E6-45BF-8B08-ED63F554946C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0408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8000" y="0"/>
            <a:ext cx="9180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7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1413BE-3AF0-4C5A-849E-8D77E8B70275}" type="slidenum">
              <a:rPr lang="pt-BR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‹n.º›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31" name="Picture 7" descr="slide padrão com o S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242425" cy="692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04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1052736"/>
            <a:ext cx="9144000" cy="528669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25400" dist="254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832608"/>
            <a:ext cx="9131559" cy="3287242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pt-BR" sz="4800" b="1" dirty="0" smtClean="0">
                <a:solidFill>
                  <a:schemeClr val="bg1"/>
                </a:solidFill>
                <a:latin typeface="Cambria" pitchFamily="18" charset="0"/>
              </a:rPr>
              <a:t>A AGENDA DE ATENDIMENTOS</a:t>
            </a:r>
            <a:endParaRPr lang="pt-BR"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55976" y="6413266"/>
            <a:ext cx="4595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DATA</a:t>
            </a:r>
            <a:endParaRPr lang="pt-BR" sz="20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51520" y="430613"/>
            <a:ext cx="6067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spc="5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PLANIFICAÇÃO DA ATENÇÃO À SAÚDE</a:t>
            </a:r>
          </a:p>
        </p:txBody>
      </p:sp>
      <p:pic>
        <p:nvPicPr>
          <p:cNvPr id="7" name="Imagem 6" descr="Logo conass_curva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5486"/>
            <a:ext cx="1613452" cy="511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01702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467544" y="548680"/>
            <a:ext cx="626469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B00000"/>
              </a:buClr>
              <a:buSzPct val="90000"/>
            </a:pPr>
            <a:r>
              <a:rPr lang="pt-B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AGENDA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7544" y="1572347"/>
            <a:ext cx="8352480" cy="456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algn="just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agenda de atendimentos da equipe é uma ferramenta fundamental para a organização da resposta às demandas da população. </a:t>
            </a:r>
          </a:p>
          <a:p>
            <a:pPr marL="0" lvl="1" algn="just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sua elaboração é feita pela própria equipe, considerando as diretrizes assistenciais vigentes. </a:t>
            </a:r>
          </a:p>
          <a:p>
            <a:pPr marL="0" lvl="1" algn="just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lvl="1" algn="just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lvl="1" algn="just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 que deve conter uma agenda semanal?</a:t>
            </a:r>
          </a:p>
        </p:txBody>
      </p:sp>
    </p:spTree>
    <p:extLst>
      <p:ext uri="{BB962C8B-B14F-4D97-AF65-F5344CB8AC3E}">
        <p14:creationId xmlns:p14="http://schemas.microsoft.com/office/powerpoint/2010/main" val="8977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99"/>
          <p:cNvSpPr>
            <a:spLocks noChangeArrowheads="1"/>
          </p:cNvSpPr>
          <p:nvPr/>
        </p:nvSpPr>
        <p:spPr bwMode="auto">
          <a:xfrm>
            <a:off x="457200" y="1109286"/>
            <a:ext cx="815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pt-BR" sz="3000" b="1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0000" y="1383910"/>
            <a:ext cx="8136417" cy="503002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SzPct val="90000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Agendar os processos finalísticos:</a:t>
            </a:r>
          </a:p>
          <a:p>
            <a:pPr marL="342900" indent="-247650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atividades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a demanda espontânea - DE</a:t>
            </a:r>
          </a:p>
          <a:p>
            <a:pPr marL="342900" indent="-247650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atividades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a demanda programada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DP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SzPct val="90000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Agendar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 processos estratégicos: </a:t>
            </a:r>
          </a:p>
          <a:p>
            <a:pPr marL="342900" indent="-247650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planejamento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local - PL</a:t>
            </a:r>
          </a:p>
          <a:p>
            <a:pPr marL="342900" indent="-247650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educação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permanente -EP</a:t>
            </a:r>
          </a:p>
          <a:p>
            <a:pPr marL="342900" indent="-247650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reunião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equipe - RE</a:t>
            </a:r>
          </a:p>
          <a:p>
            <a:pPr marL="342900" indent="-247650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monitoramento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avaliação - MA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SzPct val="90000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Agendar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 processos de apoio:</a:t>
            </a:r>
          </a:p>
          <a:p>
            <a:pPr marL="342900" indent="-247650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atividades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apoio - AP</a:t>
            </a:r>
          </a:p>
          <a:p>
            <a:pPr marL="342900" indent="-247650"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atividades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administrativas -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84432" y="450644"/>
            <a:ext cx="430605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Clr>
                <a:srgbClr val="B00000"/>
              </a:buClr>
              <a:buSzPct val="90000"/>
            </a:pPr>
            <a:r>
              <a:rPr lang="pt-BR" sz="3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AGENDA DA EQUIPE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92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Uma agenda bem elaborada reflete o equilíbrio entre a atenção à demanda espontânea e a atenção programada.</a:t>
            </a:r>
            <a:b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27026"/>
              </p:ext>
            </p:extLst>
          </p:nvPr>
        </p:nvGraphicFramePr>
        <p:xfrm>
          <a:off x="179512" y="1703080"/>
          <a:ext cx="8784976" cy="50382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92488">
                  <a:extLst>
                    <a:ext uri="{9D8B030D-6E8A-4147-A177-3AD203B41FA5}">
                      <a16:colId xmlns="" xmlns:a16="http://schemas.microsoft.com/office/drawing/2014/main" val="2639633742"/>
                    </a:ext>
                  </a:extLst>
                </a:gridCol>
                <a:gridCol w="4392488">
                  <a:extLst>
                    <a:ext uri="{9D8B030D-6E8A-4147-A177-3AD203B41FA5}">
                      <a16:colId xmlns="" xmlns:a16="http://schemas.microsoft.com/office/drawing/2014/main" val="4013291639"/>
                    </a:ext>
                  </a:extLst>
                </a:gridCol>
              </a:tblGrid>
              <a:tr h="38514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DEMANDA ESPONTÂNEA </a:t>
                      </a:r>
                      <a:endPara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ATENÇÃO PROGRAMADA</a:t>
                      </a:r>
                      <a:endPara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9087526"/>
                  </a:ext>
                </a:extLst>
              </a:tr>
              <a:tr h="385140">
                <a:tc>
                  <a:txBody>
                    <a:bodyPr/>
                    <a:lstStyle/>
                    <a:p>
                      <a:r>
                        <a:rPr lang="pt-BR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Para condições e eventos agudos</a:t>
                      </a:r>
                      <a:endPara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Para</a:t>
                      </a:r>
                      <a:r>
                        <a:rPr lang="pt-BR" sz="20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c</a:t>
                      </a:r>
                      <a:r>
                        <a:rPr lang="pt-BR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ondições crônicas</a:t>
                      </a:r>
                      <a:endPara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9507297"/>
                  </a:ext>
                </a:extLst>
              </a:tr>
              <a:tr h="1570186">
                <a:tc>
                  <a:txBody>
                    <a:bodyPr/>
                    <a:lstStyle/>
                    <a:p>
                      <a:r>
                        <a:rPr lang="pt-BR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É ofertada de maneira intempestiva, acionada pela pessoa usuária em momento de manifestação de um sintoma ou sinal e sem possibilidade de uma previsão temporal</a:t>
                      </a:r>
                      <a:endPara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Deve ser ofertada sem o barulho do evento agudo, previamente agendada em intervalos regulares e previsíveis </a:t>
                      </a:r>
                      <a:endPara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7605590"/>
                  </a:ext>
                </a:extLst>
              </a:tr>
              <a:tr h="16245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 agenda deve ser aberta, oferecendo o atendimento durante todo o período de funcionamento da unidade </a:t>
                      </a:r>
                      <a:endPara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 agendamento deve ser feito com hora marcada, no melhor horário</a:t>
                      </a:r>
                      <a:r>
                        <a:rPr lang="pt-BR" sz="20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para o</a:t>
                      </a:r>
                      <a:r>
                        <a:rPr lang="pt-BR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cidadão e com comparecimento apenas um pouco antes do atendimento, o suficiente para a sua confirmação</a:t>
                      </a:r>
                      <a:endPara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8965932"/>
                  </a:ext>
                </a:extLst>
              </a:tr>
              <a:tr h="977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Deve</a:t>
                      </a:r>
                      <a:r>
                        <a:rPr lang="pt-BR" sz="20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ser </a:t>
                      </a:r>
                      <a:r>
                        <a:rPr lang="pt-BR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organizada na modalidade do acolhimento,</a:t>
                      </a:r>
                      <a:r>
                        <a:rPr lang="pt-BR" sz="20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classificação de risco e consultas objetivas</a:t>
                      </a:r>
                      <a:endPara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Deve ofertar encontros clínicos individuais ou atendimentos por grupos de profissionais</a:t>
                      </a:r>
                      <a:endPara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2862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3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467544" y="548680"/>
            <a:ext cx="8424936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B00000"/>
              </a:buClr>
              <a:buSzPct val="90000"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Agendamento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0000" y="1160600"/>
            <a:ext cx="8604000" cy="541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rIns="540000"/>
          <a:lstStyle/>
          <a:p>
            <a:pPr marL="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 número médio de atendimentos aos usuários com condições crônicas poderá ser estimado na planilha de programação.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0662"/>
            <a:ext cx="6438900" cy="46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467544" y="548680"/>
            <a:ext cx="8424936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B00000"/>
              </a:buClr>
              <a:buSzPct val="90000"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Agendamento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0000" y="1160600"/>
            <a:ext cx="8604000" cy="541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rIns="540000"/>
          <a:lstStyle/>
          <a:p>
            <a:pPr marL="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 número médio de atendimentos aos usuários com condições crônicas poderá ser estimado na planilha de programação.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32" y="2146300"/>
            <a:ext cx="6232068" cy="4525129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56579"/>
            <a:ext cx="8953500" cy="58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33400" y="1752600"/>
            <a:ext cx="7859960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80000"/>
              </a:lnSpc>
              <a:defRPr/>
            </a:pPr>
            <a:r>
              <a:rPr lang="pt-BR" sz="3200" dirty="0">
                <a:cs typeface="Arial" charset="0"/>
              </a:rPr>
              <a:t>Para o cálculo da capacidade potencial de atendimento anual, consideram-se </a:t>
            </a:r>
            <a:r>
              <a:rPr lang="pt-BR" sz="3200" dirty="0">
                <a:solidFill>
                  <a:srgbClr val="FF3399"/>
                </a:solidFill>
                <a:cs typeface="Arial" charset="0"/>
              </a:rPr>
              <a:t>11 meses</a:t>
            </a:r>
            <a:r>
              <a:rPr lang="pt-BR" sz="3200" dirty="0">
                <a:cs typeface="Arial" charset="0"/>
              </a:rPr>
              <a:t> de trabalho, deixando 1 mês para férias.</a:t>
            </a:r>
            <a:endParaRPr lang="pt-BR" sz="3200" dirty="0">
              <a:cs typeface="Times New Roman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5067" y="612706"/>
            <a:ext cx="783996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Clr>
                <a:srgbClr val="B00000"/>
              </a:buClr>
              <a:buSzPct val="90000"/>
            </a:pP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CONSTRUINDO A AGENDA DA EQUIPE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0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366" y="2330293"/>
            <a:ext cx="8448579" cy="3743325"/>
          </a:xfrm>
        </p:spPr>
        <p:txBody>
          <a:bodyPr/>
          <a:lstStyle/>
          <a:p>
            <a:pPr marL="11113" indent="-11113" algn="just" eaLnBrk="1" hangingPunct="1">
              <a:lnSpc>
                <a:spcPct val="170000"/>
              </a:lnSpc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</a:rPr>
              <a:t>Quando as atividades são distribuídas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</a:rPr>
              <a:t>com equilíbrio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</a:rPr>
              <a:t>, de uma maneira organizada, o tempo será mais produtivo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charset="0"/>
              </a:rPr>
              <a:t>.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charset="0"/>
              </a:rPr>
              <a:t> </a:t>
            </a:r>
            <a:endParaRPr lang="pt-B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just" eaLnBrk="1" hangingPunct="1">
              <a:lnSpc>
                <a:spcPct val="170000"/>
              </a:lnSpc>
              <a:defRPr/>
            </a:pP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67385" y="1126274"/>
            <a:ext cx="783996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Clr>
                <a:srgbClr val="B00000"/>
              </a:buClr>
              <a:buSzPct val="90000"/>
            </a:pP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CONSTRUINDO A AGENDA DA EQUIPE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65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27266" y="1440000"/>
            <a:ext cx="8604000" cy="471027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rIns="540000"/>
          <a:lstStyle/>
          <a:p>
            <a:pPr marL="0" lvl="1" algn="just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tabLst>
                <a:tab pos="0" algn="l"/>
              </a:tabLst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distribuição adequada dos atendimentos espontâneos e programados deve considerar as demandas e expectativas da população da área de abrangência.</a:t>
            </a:r>
          </a:p>
          <a:p>
            <a:pPr marL="0" lvl="1" algn="just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tabLst>
                <a:tab pos="0" algn="l"/>
              </a:tabLst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Sempre que possível, o funcionamento da unidade deve se estender no “horário do trabalhador”, facilitando o acesso para o acompanhamento nas condições crônicas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lvl="1" algn="just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tabLst>
                <a:tab pos="0" algn="l"/>
              </a:tabLst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Todas regras definidas para o agendamento devem ser discutidas e pactuadas com a equipe e comunicadas aos usuários.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67385" y="575130"/>
            <a:ext cx="783996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Clr>
                <a:srgbClr val="B00000"/>
              </a:buClr>
              <a:buSzPct val="90000"/>
            </a:pP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CONSTRUINDO A AGENDA DA EQUIPE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71676"/>
              </p:ext>
            </p:extLst>
          </p:nvPr>
        </p:nvGraphicFramePr>
        <p:xfrm>
          <a:off x="869950" y="3959791"/>
          <a:ext cx="7404100" cy="2751455"/>
        </p:xfrm>
        <a:graphic>
          <a:graphicData uri="http://schemas.openxmlformats.org/drawingml/2006/table">
            <a:tbl>
              <a:tblPr/>
              <a:tblGrid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</a:tblGrid>
              <a:tr h="254000">
                <a:tc gridSpan="3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CARGA HORÁRIA PROGRAMADA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3" gridSpan="1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OUTRAS DEMANDAS  E ATENÇÃO AO EVENTO AGUDO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1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EDUCAÇÃO PERMANENTE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ATIVIDADES ADMINIS-TRATIVAS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ATENÇÃO ÀS CONDIÇÕES CRÔNICAS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1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147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CH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(horas/semana)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CH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(horas/semana)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CH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(horas/semana)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CH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horas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/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semana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810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61568"/>
              </p:ext>
            </p:extLst>
          </p:nvPr>
        </p:nvGraphicFramePr>
        <p:xfrm>
          <a:off x="869949" y="1062870"/>
          <a:ext cx="7495250" cy="2764913"/>
        </p:xfrm>
        <a:graphic>
          <a:graphicData uri="http://schemas.openxmlformats.org/drawingml/2006/table">
            <a:tbl>
              <a:tblPr/>
              <a:tblGrid>
                <a:gridCol w="23292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25400"/>
                <a:gridCol w="379236"/>
                <a:gridCol w="33274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  <a:gridCol w="179590"/>
              </a:tblGrid>
              <a:tr h="228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5240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CAPACIDADE OPERACIONAL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524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1105">
                <a:tc rowSpan="3" gridSpan="1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PROFISSIONAIS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3"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CARGA HORÁRIA DISPONÍVEL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(horas/semana /profissional)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3"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NÚMERO DE PROFISSI-ONAIS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contratados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3"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CARGA HORÁRIA DISPONÍVEL TOTAL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(horas/semana)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849">
                <a:tc gridSpan="1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5240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023">
                <a:tc gridSpan="1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5240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6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524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42587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Médico</a:t>
                      </a:r>
                    </a:p>
                  </a:txBody>
                  <a:tcPr marL="15240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587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Enfermeiro</a:t>
                      </a:r>
                    </a:p>
                  </a:txBody>
                  <a:tcPr marL="15240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587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Dentista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5240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524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10444" y="230223"/>
            <a:ext cx="863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FF3399"/>
              </a:buClr>
              <a:buFont typeface="Wingdings" charset="0"/>
              <a:buNone/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A planilha calcula, automaticamente, o número de horas e percentual correspondente, ao tempo destinado as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atividades.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Captura de Tela 2014-02-18 às 09.45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4354534"/>
            <a:ext cx="2476500" cy="2421159"/>
          </a:xfrm>
          <a:prstGeom prst="rect">
            <a:avLst/>
          </a:prstGeom>
        </p:spPr>
      </p:pic>
      <p:pic>
        <p:nvPicPr>
          <p:cNvPr id="7" name="Picture 6" descr="Captura de Tela 2014-02-18 às 09.46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3959791"/>
            <a:ext cx="2349500" cy="286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65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0000" y="1577786"/>
            <a:ext cx="8352480" cy="429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lnSpc>
                <a:spcPct val="12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Uma vez implantada, a agenda deve ser monitorada continuamente.</a:t>
            </a:r>
          </a:p>
          <a:p>
            <a:pPr marL="0" lvl="1">
              <a:lnSpc>
                <a:spcPct val="12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Diariamente, os usuários faltosos devem ser identificados e buscados para um novo agendamento.</a:t>
            </a:r>
          </a:p>
          <a:p>
            <a:pPr marL="0" lvl="1">
              <a:lnSpc>
                <a:spcPct val="12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tabLst>
                <a:tab pos="0" algn="l"/>
              </a:tabLst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É importante monitorar o percentual de absenteísmo, fazendo uma investigação de suas causas no caso de uma alta taxa.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81785" y="575130"/>
            <a:ext cx="388407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Clr>
                <a:srgbClr val="B00000"/>
              </a:buClr>
              <a:buSzPct val="90000"/>
            </a:pPr>
            <a:r>
              <a:rPr lang="pt-BR" sz="3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MONITORAMENTO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4" y="1800861"/>
            <a:ext cx="8920772" cy="499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1597812" y="1796908"/>
            <a:ext cx="5915508" cy="515507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6" name="Retângulo 5"/>
          <p:cNvSpPr/>
          <p:nvPr/>
        </p:nvSpPr>
        <p:spPr>
          <a:xfrm>
            <a:off x="7513588" y="6317315"/>
            <a:ext cx="1173211" cy="216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080022" y="3270091"/>
            <a:ext cx="5189458" cy="205263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ATENDIMENTO E</a:t>
            </a:r>
          </a:p>
          <a:p>
            <a:pPr algn="ctr"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FORMAS DE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AGENDAMENTO</a:t>
            </a: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379984" y="673100"/>
            <a:ext cx="1440000" cy="14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solidFill>
                  <a:schemeClr val="accent2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41000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794780"/>
              </p:ext>
            </p:extLst>
          </p:nvPr>
        </p:nvGraphicFramePr>
        <p:xfrm>
          <a:off x="900113" y="2852734"/>
          <a:ext cx="7556500" cy="3280050"/>
        </p:xfrm>
        <a:graphic>
          <a:graphicData uri="http://schemas.openxmlformats.org/drawingml/2006/table">
            <a:tbl>
              <a:tblPr/>
              <a:tblGrid>
                <a:gridCol w="3716337"/>
                <a:gridCol w="3840163"/>
              </a:tblGrid>
              <a:tr h="546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Cliente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Compareceu (S/N)?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6675">
                <a:tc>
                  <a:txBody>
                    <a:bodyPr/>
                    <a:lstStyle/>
                    <a:p>
                      <a:pPr marL="268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Nair Siqueira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6675">
                <a:tc>
                  <a:txBody>
                    <a:bodyPr/>
                    <a:lstStyle/>
                    <a:p>
                      <a:pPr marL="268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Silvana Regis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6675">
                <a:tc>
                  <a:txBody>
                    <a:bodyPr/>
                    <a:lstStyle/>
                    <a:p>
                      <a:pPr marL="268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Tarcísio de Jesus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6675">
                <a:tc>
                  <a:txBody>
                    <a:bodyPr/>
                    <a:lstStyle/>
                    <a:p>
                      <a:pPr marL="268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Aparecida da Silva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6675">
                <a:tc>
                  <a:txBody>
                    <a:bodyPr/>
                    <a:lstStyle/>
                    <a:p>
                      <a:pPr marL="268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Leonardo Villas-Boas</a:t>
                      </a:r>
                    </a:p>
                  </a:txBody>
                  <a:tcPr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900113" y="1484313"/>
            <a:ext cx="7556499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25000"/>
              </a:lnSpc>
              <a:spcBef>
                <a:spcPct val="20000"/>
              </a:spcBef>
            </a:pPr>
            <a:r>
              <a:rPr lang="pt-BR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 um sistema organizado é uma condição essencial para a </a:t>
            </a: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fidelização.</a:t>
            </a:r>
            <a:endParaRPr lang="pt-BR" sz="2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51485" y="478101"/>
            <a:ext cx="645375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Clr>
                <a:srgbClr val="B00000"/>
              </a:buClr>
              <a:buSzPct val="90000"/>
            </a:pPr>
            <a:r>
              <a:rPr lang="pt-BR" sz="3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MONITORAMENTO DA AGENDA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49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7504" y="4437112"/>
            <a:ext cx="8784976" cy="1584176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340" algn="r">
              <a:spcAft>
                <a:spcPts val="0"/>
              </a:spcAft>
            </a:pPr>
            <a:r>
              <a:rPr lang="pt-B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O Agendamento por Bloco de horas</a:t>
            </a: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611560" y="6093296"/>
            <a:ext cx="828092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347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1237565" y="500553"/>
            <a:ext cx="608966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B00000"/>
              </a:buClr>
              <a:buSzPct val="90000"/>
            </a:pPr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AGENDAMENTO POR BLOCO DE HORAS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0000" y="1440000"/>
            <a:ext cx="8604000" cy="437125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rIns="540000"/>
          <a:lstStyle/>
          <a:p>
            <a:pPr marL="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Estabelece uma regra pela qual um certo número de atendimentos é agendado para o período de uma hora, devendo o usuário confirmar o comparecimento nesse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período</a:t>
            </a:r>
          </a:p>
          <a:p>
            <a:pPr marL="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tabLst>
                <a:tab pos="0" algn="l"/>
              </a:tabLst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lvl="1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Demonstra ser vantajoso:</a:t>
            </a:r>
          </a:p>
          <a:p>
            <a:pPr marL="449263" lvl="1" indent="-246063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para o usuário, pelo tempo reduzido de permanência na unidade;</a:t>
            </a:r>
          </a:p>
          <a:p>
            <a:pPr marL="449263" lvl="1" indent="-246063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para a unidade, pela organização dos fluxos e distribuição dos atendimento durante o período de funcionamento</a:t>
            </a:r>
          </a:p>
        </p:txBody>
      </p:sp>
    </p:spTree>
    <p:extLst>
      <p:ext uri="{BB962C8B-B14F-4D97-AF65-F5344CB8AC3E}">
        <p14:creationId xmlns:p14="http://schemas.microsoft.com/office/powerpoint/2010/main" val="201846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ropped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2"/>
            <a:ext cx="9143999" cy="68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642" y="5747202"/>
            <a:ext cx="1664357" cy="6694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2133" y="321726"/>
            <a:ext cx="7179733" cy="7450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5500"/>
                </a:solidFill>
              </a:rPr>
              <a:t>PRINCIPIO DA APS</a:t>
            </a:r>
          </a:p>
        </p:txBody>
      </p:sp>
      <p:sp>
        <p:nvSpPr>
          <p:cNvPr id="7" name="Rectangle 6"/>
          <p:cNvSpPr/>
          <p:nvPr/>
        </p:nvSpPr>
        <p:spPr>
          <a:xfrm>
            <a:off x="982133" y="5283139"/>
            <a:ext cx="7179733" cy="110072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5500"/>
                </a:solidFill>
              </a:rPr>
              <a:t>ATENDIMENTO COM HORA MARCADA</a:t>
            </a:r>
          </a:p>
          <a:p>
            <a:pPr algn="ctr"/>
            <a:r>
              <a:rPr lang="en-US" sz="2800" dirty="0" smtClean="0">
                <a:solidFill>
                  <a:srgbClr val="005500"/>
                </a:solidFill>
              </a:rPr>
              <a:t>BLOCO DE HORAS</a:t>
            </a:r>
            <a:endParaRPr lang="en-US" sz="2800" dirty="0">
              <a:solidFill>
                <a:srgbClr val="0055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2133" y="2814670"/>
            <a:ext cx="7179733" cy="194732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5500"/>
                </a:solidFill>
              </a:rPr>
              <a:t>COMODIDADE </a:t>
            </a:r>
          </a:p>
          <a:p>
            <a:pPr algn="ctr"/>
            <a:r>
              <a:rPr lang="pt-BR" sz="2800" dirty="0">
                <a:solidFill>
                  <a:srgbClr val="005500"/>
                </a:solidFill>
              </a:rPr>
              <a:t>R</a:t>
            </a:r>
            <a:r>
              <a:rPr lang="pt-BR" sz="2800" dirty="0" smtClean="0">
                <a:solidFill>
                  <a:srgbClr val="005500"/>
                </a:solidFill>
              </a:rPr>
              <a:t>elacionada ao tempo de espera para o atendimento, a conveniência de horários, a forma de agendamento</a:t>
            </a:r>
            <a:endParaRPr lang="en-US" sz="2800" dirty="0">
              <a:solidFill>
                <a:srgbClr val="0055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2133" y="1587946"/>
            <a:ext cx="7179733" cy="70557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5500"/>
                </a:solidFill>
              </a:rPr>
              <a:t>PRIMEIRO CONTATO</a:t>
            </a:r>
            <a:endParaRPr lang="en-US" sz="2800" dirty="0">
              <a:solidFill>
                <a:srgbClr val="0055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33337" y="1066800"/>
            <a:ext cx="575733" cy="5211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233337" y="2302912"/>
            <a:ext cx="575733" cy="52114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334941" y="4758200"/>
            <a:ext cx="575733" cy="521146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3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dropped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0472"/>
            <a:ext cx="9143999" cy="68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642" y="5747202"/>
            <a:ext cx="1664357" cy="6694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2133" y="77986"/>
            <a:ext cx="7179733" cy="110072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5500"/>
                </a:solidFill>
              </a:rPr>
              <a:t>ATENDIMENTO COM HORA MARCADA</a:t>
            </a:r>
          </a:p>
          <a:p>
            <a:pPr algn="ctr"/>
            <a:r>
              <a:rPr lang="en-US" sz="2800" dirty="0" smtClean="0">
                <a:solidFill>
                  <a:srgbClr val="005500"/>
                </a:solidFill>
              </a:rPr>
              <a:t>BLOCO DE HORAS</a:t>
            </a:r>
            <a:endParaRPr lang="en-US" sz="2800" dirty="0">
              <a:solidFill>
                <a:srgbClr val="0055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2900" y="990590"/>
            <a:ext cx="8458200" cy="522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pt-BR" sz="2800" dirty="0" smtClean="0">
                <a:solidFill>
                  <a:srgbClr val="005500"/>
                </a:solidFill>
              </a:rPr>
              <a:t>A marcação será feita por blocos de hora, onde em cada 1 hora será dividido o número de consultas para demanda programada e espontânea;</a:t>
            </a: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pt-BR" sz="2800" dirty="0" smtClean="0">
                <a:solidFill>
                  <a:srgbClr val="005500"/>
                </a:solidFill>
              </a:rPr>
              <a:t>A marcação de consultas é </a:t>
            </a:r>
            <a:r>
              <a:rPr lang="pt-BR" sz="2800" dirty="0" err="1" smtClean="0">
                <a:solidFill>
                  <a:srgbClr val="005500"/>
                </a:solidFill>
              </a:rPr>
              <a:t>disponibilzada</a:t>
            </a:r>
            <a:r>
              <a:rPr lang="pt-BR" sz="2800" dirty="0" smtClean="0">
                <a:solidFill>
                  <a:srgbClr val="005500"/>
                </a:solidFill>
              </a:rPr>
              <a:t> tanto no período da manhã como a tarde;</a:t>
            </a: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pt-BR" sz="2800" dirty="0" smtClean="0">
                <a:solidFill>
                  <a:srgbClr val="005500"/>
                </a:solidFill>
              </a:rPr>
              <a:t>Deve garantir espaço na agenda para a demanda espontânea e programada, de acordo com a realidade de cada ESF;</a:t>
            </a:r>
          </a:p>
        </p:txBody>
      </p:sp>
    </p:spTree>
    <p:extLst>
      <p:ext uri="{BB962C8B-B14F-4D97-AF65-F5344CB8AC3E}">
        <p14:creationId xmlns:p14="http://schemas.microsoft.com/office/powerpoint/2010/main" val="117934390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dropped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0472"/>
            <a:ext cx="9143999" cy="68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642" y="5747202"/>
            <a:ext cx="1664357" cy="6694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2133" y="211616"/>
            <a:ext cx="7179733" cy="110072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5500"/>
                </a:solidFill>
              </a:rPr>
              <a:t>ATENDIMENTO COM HORA MARCADA</a:t>
            </a:r>
          </a:p>
          <a:p>
            <a:pPr algn="ctr"/>
            <a:r>
              <a:rPr lang="en-US" sz="2800" dirty="0" smtClean="0">
                <a:solidFill>
                  <a:srgbClr val="005500"/>
                </a:solidFill>
              </a:rPr>
              <a:t>BLOCO DE HORAS</a:t>
            </a:r>
            <a:endParaRPr lang="en-US" sz="2800" dirty="0">
              <a:solidFill>
                <a:srgbClr val="0055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2900" y="1507052"/>
            <a:ext cx="8458200" cy="458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pt-BR" sz="2800" dirty="0">
                <a:solidFill>
                  <a:srgbClr val="005500"/>
                </a:solidFill>
              </a:rPr>
              <a:t>Solicitar ao paciente, quando da marcação, que veja nos horários disponíveis qual será mais adequado para ele</a:t>
            </a:r>
            <a:r>
              <a:rPr lang="pt-BR" sz="2800" dirty="0" smtClean="0">
                <a:solidFill>
                  <a:srgbClr val="005500"/>
                </a:solidFill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pt-BR" sz="2800" dirty="0" smtClean="0">
                <a:solidFill>
                  <a:srgbClr val="005500"/>
                </a:solidFill>
              </a:rPr>
              <a:t>Capacitar a recepção e toda a equipe para a nova lógica de marcação;</a:t>
            </a: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pt-BR" sz="2800" dirty="0">
                <a:solidFill>
                  <a:srgbClr val="005500"/>
                </a:solidFill>
              </a:rPr>
              <a:t>Educar a população com </a:t>
            </a:r>
            <a:r>
              <a:rPr lang="pt-BR" sz="2800" dirty="0" smtClean="0">
                <a:solidFill>
                  <a:srgbClr val="005500"/>
                </a:solidFill>
              </a:rPr>
              <a:t>relação </a:t>
            </a:r>
            <a:r>
              <a:rPr lang="pt-BR" sz="2800" dirty="0">
                <a:solidFill>
                  <a:srgbClr val="005500"/>
                </a:solidFill>
              </a:rPr>
              <a:t>a chegar 15 minutos antes do horário da consulta</a:t>
            </a:r>
            <a:r>
              <a:rPr lang="pt-BR" sz="2800" dirty="0" smtClean="0">
                <a:solidFill>
                  <a:srgbClr val="0055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0641636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dropped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0472"/>
            <a:ext cx="9143999" cy="68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642" y="5747202"/>
            <a:ext cx="1664357" cy="6694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2133" y="211616"/>
            <a:ext cx="7179733" cy="110072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5500"/>
                </a:solidFill>
              </a:rPr>
              <a:t>ATENDIMENTO COM HORA MARCADA</a:t>
            </a:r>
          </a:p>
          <a:p>
            <a:pPr algn="ctr"/>
            <a:r>
              <a:rPr lang="en-US" sz="2800" dirty="0" smtClean="0">
                <a:solidFill>
                  <a:srgbClr val="005500"/>
                </a:solidFill>
              </a:rPr>
              <a:t>BLOCO DE HORAS</a:t>
            </a:r>
            <a:endParaRPr lang="en-US" sz="2800" dirty="0">
              <a:solidFill>
                <a:srgbClr val="0055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733" y="1386483"/>
            <a:ext cx="8111067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pt-BR" sz="3200" dirty="0">
                <a:solidFill>
                  <a:srgbClr val="005500"/>
                </a:solidFill>
              </a:rPr>
              <a:t>Informar a comunidade sobre as mudanças, por meio do CLS, CMS, ACS e outras formas;</a:t>
            </a: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pt-BR" sz="3200" dirty="0">
                <a:solidFill>
                  <a:srgbClr val="005500"/>
                </a:solidFill>
              </a:rPr>
              <a:t>Realizar </a:t>
            </a:r>
            <a:r>
              <a:rPr lang="pt-BR" sz="2800" dirty="0">
                <a:solidFill>
                  <a:srgbClr val="005500"/>
                </a:solidFill>
              </a:rPr>
              <a:t>salas</a:t>
            </a:r>
            <a:r>
              <a:rPr lang="pt-BR" sz="3200" dirty="0">
                <a:solidFill>
                  <a:srgbClr val="005500"/>
                </a:solidFill>
              </a:rPr>
              <a:t> de espera comunicando a nova forma de </a:t>
            </a:r>
            <a:r>
              <a:rPr lang="pt-BR" sz="3200" dirty="0" smtClean="0">
                <a:solidFill>
                  <a:srgbClr val="005500"/>
                </a:solidFill>
              </a:rPr>
              <a:t>marcação;</a:t>
            </a: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pt-BR" sz="3200" dirty="0" smtClean="0">
                <a:solidFill>
                  <a:srgbClr val="005500"/>
                </a:solidFill>
              </a:rPr>
              <a:t>Colocar no Plano de Ação a implantação e monitorar mês a mês.</a:t>
            </a:r>
            <a:endParaRPr lang="pt-BR" sz="3200" dirty="0">
              <a:solidFill>
                <a:srgbClr val="005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2576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dropped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0472"/>
            <a:ext cx="9143999" cy="68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642" y="5747202"/>
            <a:ext cx="1664357" cy="6694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2133" y="499477"/>
            <a:ext cx="7179733" cy="110072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5500"/>
                </a:solidFill>
              </a:rPr>
              <a:t>ATENDIMENTO COM HORA MARCADA</a:t>
            </a:r>
          </a:p>
          <a:p>
            <a:pPr algn="ctr"/>
            <a:r>
              <a:rPr lang="en-US" sz="2800" dirty="0" smtClean="0">
                <a:solidFill>
                  <a:srgbClr val="005500"/>
                </a:solidFill>
              </a:rPr>
              <a:t>BLOCO DE HORAS</a:t>
            </a:r>
            <a:endParaRPr lang="en-US" sz="2800" dirty="0">
              <a:solidFill>
                <a:srgbClr val="0055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1" y="2086819"/>
            <a:ext cx="84666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•"/>
            </a:pPr>
            <a:r>
              <a:rPr lang="en-US" sz="3200" dirty="0" smtClean="0">
                <a:solidFill>
                  <a:srgbClr val="008000"/>
                </a:solidFill>
              </a:rPr>
              <a:t>O </a:t>
            </a:r>
            <a:r>
              <a:rPr lang="en-US" sz="3200" dirty="0" err="1" smtClean="0">
                <a:solidFill>
                  <a:srgbClr val="008000"/>
                </a:solidFill>
              </a:rPr>
              <a:t>bloco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3200" dirty="0">
                <a:solidFill>
                  <a:srgbClr val="008000"/>
                </a:solidFill>
              </a:rPr>
              <a:t>de </a:t>
            </a:r>
            <a:r>
              <a:rPr lang="en-US" sz="3200" dirty="0" err="1">
                <a:solidFill>
                  <a:srgbClr val="008000"/>
                </a:solidFill>
              </a:rPr>
              <a:t>horas</a:t>
            </a:r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err="1">
                <a:solidFill>
                  <a:srgbClr val="008000"/>
                </a:solidFill>
              </a:rPr>
              <a:t>não</a:t>
            </a:r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err="1">
                <a:solidFill>
                  <a:srgbClr val="008000"/>
                </a:solidFill>
              </a:rPr>
              <a:t>condiz</a:t>
            </a:r>
            <a:r>
              <a:rPr lang="en-US" sz="3200" dirty="0">
                <a:solidFill>
                  <a:srgbClr val="008000"/>
                </a:solidFill>
              </a:rPr>
              <a:t> com a </a:t>
            </a:r>
            <a:r>
              <a:rPr lang="en-US" sz="3200" dirty="0" err="1">
                <a:solidFill>
                  <a:srgbClr val="008000"/>
                </a:solidFill>
              </a:rPr>
              <a:t>velha</a:t>
            </a:r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err="1">
                <a:solidFill>
                  <a:srgbClr val="008000"/>
                </a:solidFill>
              </a:rPr>
              <a:t>lógica</a:t>
            </a:r>
            <a:r>
              <a:rPr lang="en-US" sz="3200" dirty="0">
                <a:solidFill>
                  <a:srgbClr val="008000"/>
                </a:solidFill>
              </a:rPr>
              <a:t> do "</a:t>
            </a:r>
            <a:r>
              <a:rPr lang="en-US" sz="3200" dirty="0" err="1">
                <a:solidFill>
                  <a:srgbClr val="008000"/>
                </a:solidFill>
              </a:rPr>
              <a:t>dia</a:t>
            </a:r>
            <a:r>
              <a:rPr lang="en-US" sz="3200" dirty="0">
                <a:solidFill>
                  <a:srgbClr val="008000"/>
                </a:solidFill>
              </a:rPr>
              <a:t> do </a:t>
            </a:r>
            <a:r>
              <a:rPr lang="en-US" sz="3200" dirty="0" err="1">
                <a:solidFill>
                  <a:srgbClr val="008000"/>
                </a:solidFill>
              </a:rPr>
              <a:t>programa</a:t>
            </a:r>
            <a:r>
              <a:rPr lang="en-US" sz="3200" dirty="0">
                <a:solidFill>
                  <a:srgbClr val="008000"/>
                </a:solidFill>
              </a:rPr>
              <a:t>"</a:t>
            </a:r>
            <a:r>
              <a:rPr lang="en-US" sz="3200" dirty="0" smtClean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•"/>
            </a:pPr>
            <a:endParaRPr lang="en-US" sz="3200" dirty="0">
              <a:solidFill>
                <a:srgbClr val="008000"/>
              </a:solidFill>
            </a:endParaRPr>
          </a:p>
          <a:p>
            <a:pPr marL="457200" indent="-457200" algn="just">
              <a:buFontTx/>
              <a:buChar char="•"/>
            </a:pPr>
            <a:r>
              <a:rPr lang="en-US" sz="3200" dirty="0" err="1" smtClean="0">
                <a:solidFill>
                  <a:srgbClr val="008000"/>
                </a:solidFill>
              </a:rPr>
              <a:t>É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</a:rPr>
              <a:t>importante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3200" dirty="0" err="1">
                <a:solidFill>
                  <a:srgbClr val="008000"/>
                </a:solidFill>
              </a:rPr>
              <a:t>que</a:t>
            </a:r>
            <a:r>
              <a:rPr lang="en-US" sz="3200" dirty="0">
                <a:solidFill>
                  <a:srgbClr val="008000"/>
                </a:solidFill>
              </a:rPr>
              <a:t> a </a:t>
            </a:r>
            <a:r>
              <a:rPr lang="en-US" sz="3200" dirty="0" err="1">
                <a:solidFill>
                  <a:srgbClr val="008000"/>
                </a:solidFill>
              </a:rPr>
              <a:t>planilha</a:t>
            </a:r>
            <a:r>
              <a:rPr lang="en-US" sz="3200" dirty="0">
                <a:solidFill>
                  <a:srgbClr val="008000"/>
                </a:solidFill>
              </a:rPr>
              <a:t> de </a:t>
            </a:r>
            <a:r>
              <a:rPr lang="en-US" sz="3200" dirty="0" err="1">
                <a:solidFill>
                  <a:srgbClr val="008000"/>
                </a:solidFill>
              </a:rPr>
              <a:t>programação</a:t>
            </a:r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err="1">
                <a:solidFill>
                  <a:srgbClr val="008000"/>
                </a:solidFill>
              </a:rPr>
              <a:t>tenha</a:t>
            </a:r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err="1">
                <a:solidFill>
                  <a:srgbClr val="008000"/>
                </a:solidFill>
              </a:rPr>
              <a:t>sido</a:t>
            </a:r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err="1">
                <a:solidFill>
                  <a:srgbClr val="008000"/>
                </a:solidFill>
              </a:rPr>
              <a:t>elaborada</a:t>
            </a:r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err="1">
                <a:solidFill>
                  <a:srgbClr val="008000"/>
                </a:solidFill>
              </a:rPr>
              <a:t>para</a:t>
            </a:r>
            <a:r>
              <a:rPr lang="en-US" sz="3200" dirty="0">
                <a:solidFill>
                  <a:srgbClr val="008000"/>
                </a:solidFill>
              </a:rPr>
              <a:t> a </a:t>
            </a:r>
            <a:r>
              <a:rPr lang="en-US" sz="3200" dirty="0" err="1">
                <a:solidFill>
                  <a:srgbClr val="008000"/>
                </a:solidFill>
              </a:rPr>
              <a:t>construção</a:t>
            </a:r>
            <a:r>
              <a:rPr lang="en-US" sz="3200" dirty="0">
                <a:solidFill>
                  <a:srgbClr val="008000"/>
                </a:solidFill>
              </a:rPr>
              <a:t> da agenda </a:t>
            </a:r>
            <a:r>
              <a:rPr lang="en-US" sz="3200" dirty="0" err="1" smtClean="0">
                <a:solidFill>
                  <a:srgbClr val="008000"/>
                </a:solidFill>
              </a:rPr>
              <a:t>programada</a:t>
            </a:r>
            <a:r>
              <a:rPr lang="en-US" sz="3200" dirty="0" smtClean="0">
                <a:solidFill>
                  <a:srgbClr val="008000"/>
                </a:solidFill>
              </a:rPr>
              <a:t>, </a:t>
            </a:r>
            <a:r>
              <a:rPr lang="en-US" sz="3200" dirty="0" err="1" smtClean="0">
                <a:solidFill>
                  <a:srgbClr val="008000"/>
                </a:solidFill>
              </a:rPr>
              <a:t>desta</a:t>
            </a:r>
            <a:r>
              <a:rPr lang="en-US" sz="3200" dirty="0" smtClean="0">
                <a:solidFill>
                  <a:srgbClr val="008000"/>
                </a:solidFill>
              </a:rPr>
              <a:t> forma </a:t>
            </a:r>
            <a:r>
              <a:rPr lang="en-US" sz="3200" dirty="0" err="1" smtClean="0">
                <a:solidFill>
                  <a:srgbClr val="008000"/>
                </a:solidFill>
              </a:rPr>
              <a:t>teremos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</a:rPr>
              <a:t>conhecimento</a:t>
            </a:r>
            <a:r>
              <a:rPr lang="en-US" sz="3200" dirty="0" smtClean="0">
                <a:solidFill>
                  <a:srgbClr val="008000"/>
                </a:solidFill>
              </a:rPr>
              <a:t> do tempo </a:t>
            </a:r>
            <a:r>
              <a:rPr lang="en-US" sz="3200" dirty="0" err="1" smtClean="0">
                <a:solidFill>
                  <a:srgbClr val="008000"/>
                </a:solidFill>
              </a:rPr>
              <a:t>disponível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</a:rPr>
              <a:t>para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</a:rPr>
              <a:t>demanda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</a:rPr>
              <a:t>programada</a:t>
            </a:r>
            <a:r>
              <a:rPr lang="en-US" sz="3200" dirty="0" smtClean="0">
                <a:solidFill>
                  <a:srgbClr val="008000"/>
                </a:solidFill>
              </a:rPr>
              <a:t> e </a:t>
            </a:r>
            <a:r>
              <a:rPr lang="en-US" sz="3200" dirty="0" err="1" smtClean="0">
                <a:solidFill>
                  <a:srgbClr val="008000"/>
                </a:solidFill>
              </a:rPr>
              <a:t>espontânea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608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t="1" b="9875"/>
          <a:stretch/>
        </p:blipFill>
        <p:spPr>
          <a:xfrm>
            <a:off x="1767221" y="1263689"/>
            <a:ext cx="1177412" cy="108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29" y="2024904"/>
            <a:ext cx="1009383" cy="1080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157" y="944904"/>
            <a:ext cx="1288267" cy="1080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345" y="1754845"/>
            <a:ext cx="1020183" cy="1080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1444" y="3790747"/>
            <a:ext cx="1304154" cy="108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7"/>
          <a:srcRect l="7255" t="26572" r="6745" b="9555"/>
          <a:stretch/>
        </p:blipFill>
        <p:spPr>
          <a:xfrm>
            <a:off x="3603852" y="5397218"/>
            <a:ext cx="2144874" cy="1080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211" y="3853193"/>
            <a:ext cx="864000" cy="10800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9"/>
          <a:srcRect r="7265"/>
          <a:stretch/>
        </p:blipFill>
        <p:spPr>
          <a:xfrm>
            <a:off x="7727089" y="482698"/>
            <a:ext cx="967644" cy="1080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0312" y="5397218"/>
            <a:ext cx="1080000" cy="1080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8211" y="5144373"/>
            <a:ext cx="1402685" cy="1402685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467544" y="332656"/>
            <a:ext cx="6912768" cy="7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 o grande teste para a agenda?</a:t>
            </a:r>
          </a:p>
        </p:txBody>
      </p:sp>
      <p:sp>
        <p:nvSpPr>
          <p:cNvPr id="26" name="Elipse 25"/>
          <p:cNvSpPr/>
          <p:nvPr/>
        </p:nvSpPr>
        <p:spPr>
          <a:xfrm>
            <a:off x="3045961" y="2564904"/>
            <a:ext cx="3456384" cy="170111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SATISFAÇÃO</a:t>
            </a:r>
          </a:p>
          <a:p>
            <a:pPr algn="ctr"/>
            <a:r>
              <a:rPr lang="pt-BR" sz="3200" dirty="0"/>
              <a:t>DO USUÁRIO</a:t>
            </a:r>
          </a:p>
        </p:txBody>
      </p:sp>
    </p:spTree>
    <p:extLst>
      <p:ext uri="{BB962C8B-B14F-4D97-AF65-F5344CB8AC3E}">
        <p14:creationId xmlns:p14="http://schemas.microsoft.com/office/powerpoint/2010/main" val="279605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rIns="3960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340" algn="r">
              <a:spcAft>
                <a:spcPts val="0"/>
              </a:spcAft>
            </a:pPr>
            <a:endParaRPr lang="pt-BR" sz="96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340" algn="r">
              <a:spcAft>
                <a:spcPts val="0"/>
              </a:spcAft>
            </a:pPr>
            <a:endParaRPr lang="pt-BR" sz="96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340" algn="r">
              <a:spcAft>
                <a:spcPts val="0"/>
              </a:spcAft>
            </a:pPr>
            <a:endParaRPr lang="pt-BR" sz="66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340" algn="r">
              <a:spcAft>
                <a:spcPts val="0"/>
              </a:spcAft>
            </a:pPr>
            <a:r>
              <a:rPr lang="pt-BR" sz="540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Obrigado</a:t>
            </a:r>
            <a:r>
              <a:rPr lang="pt-BR" sz="54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pt-BR" sz="54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3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540001" y="2272100"/>
            <a:ext cx="8161598" cy="379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lvl="1">
              <a:lnSpc>
                <a:spcPct val="12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Atender a demanda de cada dia no mesmo dia em que é gerada.</a:t>
            </a:r>
          </a:p>
          <a:p>
            <a:pPr marL="98425" lvl="1">
              <a:lnSpc>
                <a:spcPct val="12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Requer:</a:t>
            </a:r>
          </a:p>
          <a:p>
            <a:pPr marL="441325" lvl="1" indent="-258763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Compromisso de cada equipe para atender às pessoas a ela vinculadas</a:t>
            </a:r>
          </a:p>
          <a:p>
            <a:pPr marL="441325" lvl="1" indent="-258763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Balanceamento entre a oferta e demanda</a:t>
            </a:r>
          </a:p>
          <a:p>
            <a:pPr marL="441325" lvl="1" indent="-258763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Eliminação do mau </a:t>
            </a:r>
            <a:r>
              <a:rPr lang="pt-BR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backlog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: agendar para datas futuras os atendimentos de hoje (acúmulo prejudicial de trabalho)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 bwMode="auto">
          <a:xfrm>
            <a:off x="539750" y="1012825"/>
            <a:ext cx="8496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Faça hoje o trabalho de hoje</a:t>
            </a:r>
          </a:p>
        </p:txBody>
      </p:sp>
    </p:spTree>
    <p:extLst>
      <p:ext uri="{BB962C8B-B14F-4D97-AF65-F5344CB8AC3E}">
        <p14:creationId xmlns:p14="http://schemas.microsoft.com/office/powerpoint/2010/main" val="56359931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 bwMode="auto">
          <a:xfrm>
            <a:off x="539750" y="949325"/>
            <a:ext cx="8496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agenda e o agendamento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214660" y="2254111"/>
          <a:ext cx="7821390" cy="37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1390">
                  <a:extLst>
                    <a:ext uri="{9D8B030D-6E8A-4147-A177-3AD203B41FA5}">
                      <a16:colId xmlns:a16="http://schemas.microsoft.com/office/drawing/2014/main" xmlns="" val="78005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agenda aberta: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2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Preservar a vinculação com a equipe e favorecer a longitudinalidade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2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Evitar horários reservados em dias prefixados como horário da gestante, horário para pessoas com hipertensão, horário para as crianças e outros</a:t>
                      </a:r>
                    </a:p>
                  </a:txBody>
                  <a:tcPr marT="108000" marB="10800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5766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 agendamento por blocos de horas</a:t>
                      </a:r>
                      <a:endParaRPr lang="pt-BR" sz="2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08000" marB="10800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286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 tempo estendido nas unidades de APS</a:t>
                      </a:r>
                    </a:p>
                  </a:txBody>
                  <a:tcPr marT="108000" marB="10800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1749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73670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539750" y="720725"/>
            <a:ext cx="8496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 e agendamento: itens de verificação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611560" y="1615976"/>
          <a:ext cx="8424936" cy="474912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xmlns="" val="3263929052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2400" u="none" strike="noStrike" dirty="0">
                          <a:effectLst/>
                        </a:rPr>
                        <a:t>Regras revisadas para agendamento de acordo com o estudo dos tipos de demandas dos usuários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36000" marB="36000" anchor="ctr"/>
                </a:tc>
                <a:extLst>
                  <a:ext uri="{0D108BD9-81ED-4DB2-BD59-A6C34878D82A}">
                    <a16:rowId xmlns:a16="http://schemas.microsoft.com/office/drawing/2014/main" xmlns="" val="424170535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2400" u="none" strike="noStrike">
                          <a:effectLst/>
                        </a:rPr>
                        <a:t>Distribuição equilibrada dos atendimentos, considerando a programação da equipe (planilha de programação), o estudo de demanda quanto àos horários de maior ou menor procura espontânea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36000" marB="36000" anchor="ctr"/>
                </a:tc>
                <a:extLst>
                  <a:ext uri="{0D108BD9-81ED-4DB2-BD59-A6C34878D82A}">
                    <a16:rowId xmlns:a16="http://schemas.microsoft.com/office/drawing/2014/main" xmlns="" val="38391316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2400" u="none" strike="noStrike" dirty="0">
                          <a:effectLst/>
                        </a:rPr>
                        <a:t>Inclusão das várias formas de atendimento, de acordo com a demanda: consultas individuais, atendimento compartilhado, atenção contínua, grupos operativos e outros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36000" marB="36000" anchor="ctr"/>
                </a:tc>
                <a:extLst>
                  <a:ext uri="{0D108BD9-81ED-4DB2-BD59-A6C34878D82A}">
                    <a16:rowId xmlns:a16="http://schemas.microsoft.com/office/drawing/2014/main" xmlns="" val="360933541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2400" u="none" strike="noStrike">
                          <a:effectLst/>
                        </a:rPr>
                        <a:t>Agendamento único para atendimento integral de usuários com comorbidades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36000" marB="36000" anchor="ctr"/>
                </a:tc>
                <a:extLst>
                  <a:ext uri="{0D108BD9-81ED-4DB2-BD59-A6C34878D82A}">
                    <a16:rowId xmlns:a16="http://schemas.microsoft.com/office/drawing/2014/main" xmlns="" val="1978781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2400" u="none" strike="noStrike" dirty="0">
                          <a:effectLst/>
                        </a:rPr>
                        <a:t>Agendamento por bloco de horas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36000" marB="36000" anchor="ctr"/>
                </a:tc>
                <a:extLst>
                  <a:ext uri="{0D108BD9-81ED-4DB2-BD59-A6C34878D82A}">
                    <a16:rowId xmlns:a16="http://schemas.microsoft.com/office/drawing/2014/main" xmlns="" val="2306255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16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539750" y="720725"/>
            <a:ext cx="8496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 e agendamento: itens de verificação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611560" y="1844576"/>
          <a:ext cx="8424936" cy="36518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xmlns="" val="3263929052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2400" u="none" strike="noStrike" dirty="0">
                          <a:effectLst/>
                        </a:rPr>
                        <a:t>Agendamento de retornos realizados pelos próprios profissionais no final do atendimento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36000" marB="36000" anchor="ctr"/>
                </a:tc>
                <a:extLst>
                  <a:ext uri="{0D108BD9-81ED-4DB2-BD59-A6C34878D82A}">
                    <a16:rowId xmlns:a16="http://schemas.microsoft.com/office/drawing/2014/main" xmlns="" val="156981801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2400" u="none" strike="noStrike" dirty="0">
                          <a:effectLst/>
                        </a:rPr>
                        <a:t>Agendamento de trocas de receita e resultados de exames coincidindo com os atendimentos subsequentes programados para o usuário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36000" marB="36000" anchor="ctr"/>
                </a:tc>
                <a:extLst>
                  <a:ext uri="{0D108BD9-81ED-4DB2-BD59-A6C34878D82A}">
                    <a16:rowId xmlns:a16="http://schemas.microsoft.com/office/drawing/2014/main" xmlns="" val="220870616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2400" u="none" strike="noStrike" dirty="0">
                          <a:effectLst/>
                        </a:rPr>
                        <a:t>Inclusão do horário protegido para educação permanente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36000" marB="36000" anchor="ctr"/>
                </a:tc>
                <a:extLst>
                  <a:ext uri="{0D108BD9-81ED-4DB2-BD59-A6C34878D82A}">
                    <a16:rowId xmlns:a16="http://schemas.microsoft.com/office/drawing/2014/main" xmlns="" val="296900004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2400" u="none" strike="noStrike" dirty="0">
                          <a:effectLst/>
                        </a:rPr>
                        <a:t>Inclusão de carga horária para supervisão de enfermagem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36000" marB="36000" anchor="ctr"/>
                </a:tc>
                <a:extLst>
                  <a:ext uri="{0D108BD9-81ED-4DB2-BD59-A6C34878D82A}">
                    <a16:rowId xmlns:a16="http://schemas.microsoft.com/office/drawing/2014/main" xmlns="" val="40040004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2400" u="none" strike="noStrike" dirty="0">
                          <a:effectLst/>
                        </a:rPr>
                        <a:t>Inclusão de plano de contingência para ausência dos profissionais (faltas, licenças, férias, vacância do cargo)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36000" marB="36000" anchor="ctr"/>
                </a:tc>
                <a:extLst>
                  <a:ext uri="{0D108BD9-81ED-4DB2-BD59-A6C34878D82A}">
                    <a16:rowId xmlns:a16="http://schemas.microsoft.com/office/drawing/2014/main" xmlns="" val="1823055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20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539750" y="720725"/>
            <a:ext cx="8496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 e agendamento: itens de verificação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235242" y="197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5285"/>
              </p:ext>
            </p:extLst>
          </p:nvPr>
        </p:nvGraphicFramePr>
        <p:xfrm>
          <a:off x="611114" y="1973179"/>
          <a:ext cx="8424936" cy="450528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xmlns="" val="3263929052"/>
                    </a:ext>
                  </a:extLst>
                </a:gridCol>
              </a:tblGrid>
              <a:tr h="1126899">
                <a:tc>
                  <a:txBody>
                    <a:bodyPr/>
                    <a:lstStyle/>
                    <a:p>
                      <a:pPr lvl="1" indent="-457200">
                        <a:spcBef>
                          <a:spcPts val="600"/>
                        </a:spcBef>
                        <a:buClr>
                          <a:schemeClr val="tx1">
                            <a:lumMod val="75000"/>
                            <a:lumOff val="25000"/>
                          </a:schemeClr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</a:tabLst>
                        <a:defRPr/>
                      </a:pPr>
                      <a:r>
                        <a:rPr lang="pt-B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Evitar a agenda restritiva com “dias de programas”, com exceção para atendimentos que necessitem de espaços ou equipamentos específicos. Unidades que aboliram esta prática constataram uma redução no absenteísmo.</a:t>
                      </a:r>
                      <a:endPara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9525" marT="36000" marB="36000" anchor="ctr"/>
                </a:tc>
                <a:extLst>
                  <a:ext uri="{0D108BD9-81ED-4DB2-BD59-A6C34878D82A}">
                    <a16:rowId xmlns:a16="http://schemas.microsoft.com/office/drawing/2014/main" xmlns="" val="156981801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 agenda deve estar aberta para o período de um ano e todos os atendimentos programados devem ser, preferencialmente, aprazados logo no início do período e confirmados nos dias anteriores. Isso propicia ao paciente segurança na continuidade do acompanhamento.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36000" marB="36000" anchor="ctr"/>
                </a:tc>
                <a:extLst>
                  <a:ext uri="{0D108BD9-81ED-4DB2-BD59-A6C34878D82A}">
                    <a16:rowId xmlns:a16="http://schemas.microsoft.com/office/drawing/2014/main" xmlns="" val="220870616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Os atendimentos subsequentes deverão ser agendados, de acordo com a periodicidade definida nas diretrizes </a:t>
                      </a:r>
                      <a:r>
                        <a:rPr lang="pt-BR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clíncas</a:t>
                      </a:r>
                      <a:r>
                        <a:rPr lang="pt-B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para cada estrato de risco.</a:t>
                      </a:r>
                    </a:p>
                  </a:txBody>
                  <a:tcPr marL="36000" marR="9525" marT="36000" marB="36000" anchor="ctr"/>
                </a:tc>
                <a:extLst>
                  <a:ext uri="{0D108BD9-81ED-4DB2-BD59-A6C34878D82A}">
                    <a16:rowId xmlns:a16="http://schemas.microsoft.com/office/drawing/2014/main" xmlns="" val="296900004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36000" marB="36000" anchor="ctr"/>
                </a:tc>
                <a:extLst>
                  <a:ext uri="{0D108BD9-81ED-4DB2-BD59-A6C34878D82A}">
                    <a16:rowId xmlns:a16="http://schemas.microsoft.com/office/drawing/2014/main" xmlns="" val="40040004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36000" marB="36000" anchor="ctr"/>
                </a:tc>
                <a:extLst>
                  <a:ext uri="{0D108BD9-81ED-4DB2-BD59-A6C34878D82A}">
                    <a16:rowId xmlns:a16="http://schemas.microsoft.com/office/drawing/2014/main" xmlns="" val="1823055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6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39553" y="3789040"/>
            <a:ext cx="7560840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 marL="369888" lvl="0" indent="-273050">
              <a:buSzPct val="80000"/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“cultura da fila”</a:t>
            </a:r>
          </a:p>
          <a:p>
            <a:pPr marL="369888" lvl="0" indent="-273050">
              <a:buSzPct val="80000"/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“cultura do não” (não tem consulta, não atendemos sem cartão...)</a:t>
            </a:r>
          </a:p>
          <a:p>
            <a:pPr marL="369888" lvl="0" indent="-273050">
              <a:buSzPct val="80000"/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“cultura do dia do programa” (o dia do hipertenso, o dia da gestante)</a:t>
            </a:r>
          </a:p>
          <a:p>
            <a:pPr marL="369888" lvl="0" indent="-273050">
              <a:buSzPct val="80000"/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fechamento em horários de almoço ou treinamento</a:t>
            </a:r>
          </a:p>
          <a:p>
            <a:pPr marL="369888" lvl="0" indent="-273050">
              <a:buSzPct val="80000"/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tempo de espera muito prolongado.</a:t>
            </a:r>
          </a:p>
        </p:txBody>
      </p:sp>
      <p:sp>
        <p:nvSpPr>
          <p:cNvPr id="11" name="Retângulo Arredondado 10"/>
          <p:cNvSpPr/>
          <p:nvPr/>
        </p:nvSpPr>
        <p:spPr>
          <a:xfrm>
            <a:off x="539552" y="1484784"/>
            <a:ext cx="7573797" cy="54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r>
              <a:rPr lang="pt-BR" sz="2800"/>
              <a:t>FAVORECER</a:t>
            </a:r>
          </a:p>
        </p:txBody>
      </p:sp>
      <p:sp>
        <p:nvSpPr>
          <p:cNvPr id="13" name="Retângulo Arredondado 12"/>
          <p:cNvSpPr/>
          <p:nvPr/>
        </p:nvSpPr>
        <p:spPr>
          <a:xfrm>
            <a:off x="539552" y="3140968"/>
            <a:ext cx="7573797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r>
              <a:rPr lang="pt-BR" sz="2800" dirty="0"/>
              <a:t>EVITAR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39553" y="2068669"/>
            <a:ext cx="7560840" cy="928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 marL="369888" lvl="0" indent="-273050">
              <a:buSzPct val="80000"/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acesso do usuário aos serviços da unidade, de maneira ágil e não burocrática</a:t>
            </a:r>
          </a:p>
        </p:txBody>
      </p:sp>
      <p:sp>
        <p:nvSpPr>
          <p:cNvPr id="15" name="Rectangle 3"/>
          <p:cNvSpPr/>
          <p:nvPr/>
        </p:nvSpPr>
        <p:spPr>
          <a:xfrm>
            <a:off x="467544" y="548680"/>
            <a:ext cx="626469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B00000"/>
              </a:buClr>
              <a:buSzPct val="90000"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agenda deve:</a:t>
            </a:r>
          </a:p>
        </p:txBody>
      </p:sp>
    </p:spTree>
    <p:extLst>
      <p:ext uri="{BB962C8B-B14F-4D97-AF65-F5344CB8AC3E}">
        <p14:creationId xmlns:p14="http://schemas.microsoft.com/office/powerpoint/2010/main" val="170444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13" grpId="0" animBg="1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460549" y="2358176"/>
            <a:ext cx="80645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Parte do princípio que a equipe já definiu a </a:t>
            </a:r>
            <a:r>
              <a:rPr lang="pt-BR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pactuação</a:t>
            </a:r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do planejamento que será executado por cada profissional.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806306" y="717703"/>
            <a:ext cx="2713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algn="ctr">
              <a:spcAft>
                <a:spcPts val="0"/>
              </a:spcAft>
            </a:pPr>
            <a:r>
              <a:rPr lang="pt-BR" sz="2400" b="1" dirty="0">
                <a:latin typeface="Times New Roman"/>
                <a:ea typeface="Times New Roman"/>
              </a:rPr>
              <a:t> </a:t>
            </a:r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A AGENDA</a:t>
            </a:r>
          </a:p>
        </p:txBody>
      </p:sp>
    </p:spTree>
    <p:extLst>
      <p:ext uri="{BB962C8B-B14F-4D97-AF65-F5344CB8AC3E}">
        <p14:creationId xmlns:p14="http://schemas.microsoft.com/office/powerpoint/2010/main" val="386669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1416</Words>
  <Application>Microsoft Macintosh PowerPoint</Application>
  <PresentationFormat>Apresentação na tela (4:3)</PresentationFormat>
  <Paragraphs>480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40" baseType="lpstr">
      <vt:lpstr>Arial Narrow</vt:lpstr>
      <vt:lpstr>Calibri</vt:lpstr>
      <vt:lpstr>Cambria</vt:lpstr>
      <vt:lpstr>ＭＳ Ｐゴシック</vt:lpstr>
      <vt:lpstr>Times New Roman</vt:lpstr>
      <vt:lpstr>Trebuchet MS</vt:lpstr>
      <vt:lpstr>Verdana</vt:lpstr>
      <vt:lpstr>Wingdings</vt:lpstr>
      <vt:lpstr>Arial</vt:lpstr>
      <vt:lpstr>Tema do Office</vt:lpstr>
      <vt:lpstr>Personalizar design</vt:lpstr>
      <vt:lpstr>A AGENDA DE ATENDIMENTOS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Uma agenda bem elaborada reflete o equilíbrio entre a atenção à demanda espontânea e a atenção programada.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Oficina:  PROGRAMAÇÃO DA ATENÇÃO PRIMÁRIA À SAÚDE</dc:title>
  <cp:lastModifiedBy>Rubia Barra</cp:lastModifiedBy>
  <cp:revision>11</cp:revision>
  <dcterms:modified xsi:type="dcterms:W3CDTF">2017-09-21T19:42:52Z</dcterms:modified>
</cp:coreProperties>
</file>