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00" r:id="rId2"/>
    <p:sldId id="402" r:id="rId3"/>
    <p:sldId id="403" r:id="rId4"/>
    <p:sldId id="404" r:id="rId5"/>
    <p:sldId id="405" r:id="rId6"/>
    <p:sldId id="256" r:id="rId7"/>
    <p:sldId id="406" r:id="rId8"/>
    <p:sldId id="390" r:id="rId9"/>
    <p:sldId id="386" r:id="rId10"/>
    <p:sldId id="391" r:id="rId11"/>
    <p:sldId id="387" r:id="rId12"/>
    <p:sldId id="388" r:id="rId13"/>
    <p:sldId id="389" r:id="rId14"/>
    <p:sldId id="392" r:id="rId15"/>
    <p:sldId id="399" r:id="rId16"/>
    <p:sldId id="394" r:id="rId17"/>
    <p:sldId id="395" r:id="rId18"/>
    <p:sldId id="384" r:id="rId19"/>
    <p:sldId id="385" r:id="rId20"/>
    <p:sldId id="396" r:id="rId21"/>
    <p:sldId id="397" r:id="rId22"/>
    <p:sldId id="398" r:id="rId23"/>
    <p:sldId id="364" r:id="rId24"/>
    <p:sldId id="40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781"/>
  </p:normalViewPr>
  <p:slideViewPr>
    <p:cSldViewPr snapToGrid="0" snapToObjects="1">
      <p:cViewPr>
        <p:scale>
          <a:sx n="75" d="100"/>
          <a:sy n="75" d="100"/>
        </p:scale>
        <p:origin x="424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FC495-0EFF-7349-948F-E77EE1CA05EE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B7B8E-7D1C-5E4C-A33A-10EE83BFB13D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0998B-B937-AE4D-988A-D8A34E4EB559}" type="slidenum">
              <a:rPr lang="pt-BR"/>
              <a:pPr/>
              <a:t>13</a:t>
            </a:fld>
            <a:endParaRPr lang="pt-BR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53672"/>
            <a:ext cx="9144000" cy="386595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254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84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6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0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30037-8396-0646-82E8-E7CBEB599A79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6DD2D-2AC5-9D41-BE45-A170766B9CDB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53672"/>
            <a:ext cx="9144000" cy="386595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254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Logo conass_curva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66" y="85490"/>
            <a:ext cx="1344007" cy="32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052736"/>
            <a:ext cx="9144000" cy="528669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254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916832"/>
            <a:ext cx="9131559" cy="328724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pt-BR" sz="4000" b="1" dirty="0" smtClean="0">
                <a:solidFill>
                  <a:schemeClr val="bg1"/>
                </a:solidFill>
                <a:latin typeface="Cambria" pitchFamily="18" charset="0"/>
              </a:rPr>
              <a:t>MICROPROCESSO </a:t>
            </a:r>
            <a:br>
              <a:rPr lang="pt-BR" sz="4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pt-BR" sz="4000" b="1" dirty="0" smtClean="0">
                <a:solidFill>
                  <a:schemeClr val="bg1"/>
                </a:solidFill>
                <a:latin typeface="Cambria" pitchFamily="18" charset="0"/>
              </a:rPr>
              <a:t>SALA DE VACINA</a:t>
            </a:r>
            <a:endParaRPr lang="pt-BR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55976" y="6413266"/>
            <a:ext cx="45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DATA</a:t>
            </a:r>
            <a:endParaRPr lang="pt-BR" sz="20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1520" y="430613"/>
            <a:ext cx="6067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50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PLANIFICAÇÃO DA ATENÇÃO À SAÚDE</a:t>
            </a:r>
          </a:p>
        </p:txBody>
      </p:sp>
      <p:pic>
        <p:nvPicPr>
          <p:cNvPr id="7" name="Imagem 6" descr="Logo conass_curv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6285"/>
            <a:ext cx="1613452" cy="511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9953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3959" y="1592266"/>
            <a:ext cx="8673042" cy="458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São vários os motivos, mas podemos destacar: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Reduzir a variabilidade;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Reduzir a ocorrência de riscos evitáveis;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Reduzir custos / desperdícios;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Determinar as responsabilidades e autoridades;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Aumentar a previsibilidade e confiabilidade nos resultados;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Aumentar o grau de satisfação dos clientes.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800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5668" y="679287"/>
            <a:ext cx="8153400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PORQUE GERENCIAR PROCESSO?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49350"/>
            <a:ext cx="48847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50215"/>
            <a:ext cx="4885410" cy="46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2699792" y="2539171"/>
            <a:ext cx="3888432" cy="3064532"/>
            <a:chOff x="2699792" y="1988840"/>
            <a:chExt cx="3888432" cy="30645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tângulo 9"/>
            <p:cNvSpPr/>
            <p:nvPr/>
          </p:nvSpPr>
          <p:spPr>
            <a:xfrm>
              <a:off x="2699792" y="1988840"/>
              <a:ext cx="1800200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ATIVIDADE 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4654959" y="4045260"/>
              <a:ext cx="1800200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ATIVIDADE 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788024" y="2425080"/>
              <a:ext cx="1800200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ATIVIDADE 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275856" y="2677108"/>
              <a:ext cx="1800200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ATIVIDADE 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699792" y="3361184"/>
              <a:ext cx="1800200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ATIVIDADE 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067944" y="4549316"/>
              <a:ext cx="1800200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/>
                <a:t>ATIVIDADE </a:t>
              </a:r>
            </a:p>
          </p:txBody>
        </p:sp>
      </p:grpSp>
      <p:pic>
        <p:nvPicPr>
          <p:cNvPr id="17" name="Picture 43" descr="gest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0"/>
          <a:stretch>
            <a:fillRect/>
          </a:stretch>
        </p:blipFill>
        <p:spPr bwMode="auto">
          <a:xfrm>
            <a:off x="611188" y="2395006"/>
            <a:ext cx="5762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6948488" y="2325676"/>
            <a:ext cx="1800225" cy="2581275"/>
            <a:chOff x="6948264" y="1715324"/>
            <a:chExt cx="1800200" cy="2581964"/>
          </a:xfrm>
        </p:grpSpPr>
        <p:sp>
          <p:nvSpPr>
            <p:cNvPr id="7" name="Seta para a direita 6"/>
            <p:cNvSpPr/>
            <p:nvPr/>
          </p:nvSpPr>
          <p:spPr>
            <a:xfrm>
              <a:off x="6948264" y="2928498"/>
              <a:ext cx="1800200" cy="1368790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latin typeface="Arial" pitchFamily="34" charset="0"/>
                  <a:cs typeface="Arial" pitchFamily="34" charset="0"/>
                </a:rPr>
                <a:t>SAÍDA</a:t>
              </a:r>
            </a:p>
            <a:p>
              <a:pPr algn="ctr">
                <a:defRPr/>
              </a:pPr>
              <a:r>
                <a:rPr lang="pt-BR" b="1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pt-BR" b="1" i="1" dirty="0">
                  <a:latin typeface="Arial" pitchFamily="34" charset="0"/>
                  <a:cs typeface="Arial" pitchFamily="34" charset="0"/>
                </a:rPr>
                <a:t>output</a:t>
              </a:r>
              <a:r>
                <a:rPr lang="pt-BR" b="1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153048" y="1715324"/>
              <a:ext cx="695315" cy="1568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9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itchFamily="18" charset="0"/>
                </a:rPr>
                <a:t>?</a:t>
              </a:r>
            </a:p>
          </p:txBody>
        </p:sp>
      </p:grp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412750" y="3479269"/>
            <a:ext cx="1800225" cy="2924733"/>
            <a:chOff x="413504" y="2929136"/>
            <a:chExt cx="1800200" cy="2924048"/>
          </a:xfrm>
        </p:grpSpPr>
        <p:sp>
          <p:nvSpPr>
            <p:cNvPr id="6" name="Seta para a direita 5"/>
            <p:cNvSpPr/>
            <p:nvPr/>
          </p:nvSpPr>
          <p:spPr>
            <a:xfrm>
              <a:off x="413504" y="2929136"/>
              <a:ext cx="1800200" cy="136810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latin typeface="Arial" pitchFamily="34" charset="0"/>
                  <a:cs typeface="Arial" pitchFamily="34" charset="0"/>
                </a:rPr>
                <a:t>ENTRADA</a:t>
              </a:r>
            </a:p>
            <a:p>
              <a:pPr algn="ctr">
                <a:defRPr/>
              </a:pPr>
              <a:r>
                <a:rPr lang="pt-BR" b="1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pt-BR" b="1" i="1" dirty="0">
                  <a:latin typeface="Arial" pitchFamily="34" charset="0"/>
                  <a:cs typeface="Arial" pitchFamily="34" charset="0"/>
                </a:rPr>
                <a:t>input</a:t>
              </a:r>
              <a:r>
                <a:rPr lang="pt-BR" b="1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3018" name="CaixaDeTexto 29"/>
            <p:cNvSpPr txBox="1">
              <a:spLocks noChangeArrowheads="1"/>
            </p:cNvSpPr>
            <p:nvPr/>
          </p:nvSpPr>
          <p:spPr bwMode="auto">
            <a:xfrm>
              <a:off x="413504" y="4653136"/>
              <a:ext cx="1800200" cy="120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 dirty="0" smtClean="0"/>
                <a:t>Cidadã demandando atenção a Saúde</a:t>
              </a:r>
              <a:endParaRPr lang="pt-BR" sz="1800" dirty="0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68759" y="661497"/>
            <a:ext cx="7772400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39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upo 28"/>
          <p:cNvGrpSpPr>
            <a:grpSpLocks/>
          </p:cNvGrpSpPr>
          <p:nvPr/>
        </p:nvGrpSpPr>
        <p:grpSpPr bwMode="auto">
          <a:xfrm>
            <a:off x="8243888" y="1716088"/>
            <a:ext cx="1081087" cy="1568450"/>
            <a:chOff x="8244408" y="1715324"/>
            <a:chExt cx="1080120" cy="1569660"/>
          </a:xfrm>
        </p:grpSpPr>
        <p:pic>
          <p:nvPicPr>
            <p:cNvPr id="44052" name="Picture 43" descr="gestant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00"/>
            <a:stretch>
              <a:fillRect/>
            </a:stretch>
          </p:blipFill>
          <p:spPr bwMode="auto">
            <a:xfrm>
              <a:off x="8244408" y="1988840"/>
              <a:ext cx="576262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CaixaDeTexto 41"/>
            <p:cNvSpPr txBox="1"/>
            <p:nvPr/>
          </p:nvSpPr>
          <p:spPr>
            <a:xfrm>
              <a:off x="8629825" y="1715324"/>
              <a:ext cx="694703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9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itchFamily="18" charset="0"/>
                </a:rPr>
                <a:t>!</a:t>
              </a:r>
            </a:p>
          </p:txBody>
        </p:sp>
      </p:grp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49350"/>
            <a:ext cx="48847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8617"/>
            <a:ext cx="4885410" cy="46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339975" y="3357563"/>
            <a:ext cx="4500563" cy="503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CONJUNTO DE ATIVIDADES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39975" y="3940175"/>
            <a:ext cx="900113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ATIV. 1</a:t>
            </a:r>
          </a:p>
        </p:txBody>
      </p:sp>
      <p:pic>
        <p:nvPicPr>
          <p:cNvPr id="44039" name="Picture 43" descr="gest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0"/>
          <a:stretch>
            <a:fillRect/>
          </a:stretch>
        </p:blipFill>
        <p:spPr bwMode="auto">
          <a:xfrm>
            <a:off x="611188" y="1797050"/>
            <a:ext cx="5762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6948488" y="2928938"/>
            <a:ext cx="1800225" cy="136842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SAÍDA</a:t>
            </a:r>
          </a:p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output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44041" name="Grupo 30"/>
          <p:cNvGrpSpPr>
            <a:grpSpLocks/>
          </p:cNvGrpSpPr>
          <p:nvPr/>
        </p:nvGrpSpPr>
        <p:grpSpPr bwMode="auto">
          <a:xfrm>
            <a:off x="412750" y="2928938"/>
            <a:ext cx="1800225" cy="2924733"/>
            <a:chOff x="413504" y="2929136"/>
            <a:chExt cx="1800200" cy="2924048"/>
          </a:xfrm>
        </p:grpSpPr>
        <p:sp>
          <p:nvSpPr>
            <p:cNvPr id="6" name="Seta para a direita 5"/>
            <p:cNvSpPr/>
            <p:nvPr/>
          </p:nvSpPr>
          <p:spPr>
            <a:xfrm>
              <a:off x="413504" y="2929136"/>
              <a:ext cx="1800200" cy="136810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latin typeface="Arial" pitchFamily="34" charset="0"/>
                  <a:cs typeface="Arial" pitchFamily="34" charset="0"/>
                </a:rPr>
                <a:t>ENTRADA</a:t>
              </a:r>
            </a:p>
            <a:p>
              <a:pPr algn="ctr">
                <a:defRPr/>
              </a:pPr>
              <a:r>
                <a:rPr lang="pt-BR" b="1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pt-BR" b="1" i="1" dirty="0">
                  <a:latin typeface="Arial" pitchFamily="34" charset="0"/>
                  <a:cs typeface="Arial" pitchFamily="34" charset="0"/>
                </a:rPr>
                <a:t>input</a:t>
              </a:r>
              <a:r>
                <a:rPr lang="pt-BR" b="1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4051" name="CaixaDeTexto 29"/>
            <p:cNvSpPr txBox="1">
              <a:spLocks noChangeArrowheads="1"/>
            </p:cNvSpPr>
            <p:nvPr/>
          </p:nvSpPr>
          <p:spPr bwMode="auto">
            <a:xfrm>
              <a:off x="413504" y="4653136"/>
              <a:ext cx="1800200" cy="120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 dirty="0" smtClean="0"/>
                <a:t>Cidadã </a:t>
              </a:r>
              <a:r>
                <a:rPr lang="pt-BR" sz="1800" dirty="0"/>
                <a:t>que demanda o serviço de saúde</a:t>
              </a: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3527425" y="3940175"/>
            <a:ext cx="900113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ATIV. 2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716463" y="3940175"/>
            <a:ext cx="90011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ATIV. 3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940425" y="3940175"/>
            <a:ext cx="900113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ATIV. n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3311525" y="4067175"/>
            <a:ext cx="180975" cy="25082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3" name="Seta para a direita 22"/>
          <p:cNvSpPr/>
          <p:nvPr/>
        </p:nvSpPr>
        <p:spPr>
          <a:xfrm>
            <a:off x="4500563" y="4067175"/>
            <a:ext cx="179387" cy="25082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Seta para a direita 23"/>
          <p:cNvSpPr/>
          <p:nvPr/>
        </p:nvSpPr>
        <p:spPr>
          <a:xfrm>
            <a:off x="5688013" y="4067175"/>
            <a:ext cx="179387" cy="25082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975" y="5949950"/>
            <a:ext cx="46085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TRANSFORMAÇÃO</a:t>
            </a:r>
          </a:p>
        </p:txBody>
      </p:sp>
      <p:sp>
        <p:nvSpPr>
          <p:cNvPr id="44049" name="CaixaDeTexto 39"/>
          <p:cNvSpPr txBox="1">
            <a:spLocks noChangeArrowheads="1"/>
          </p:cNvSpPr>
          <p:nvPr/>
        </p:nvSpPr>
        <p:spPr bwMode="auto">
          <a:xfrm>
            <a:off x="7153275" y="4652963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 smtClean="0"/>
              <a:t>Cidadã </a:t>
            </a:r>
            <a:r>
              <a:rPr lang="pt-BR" sz="1800" dirty="0"/>
              <a:t>com necessidade atendida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768759" y="661497"/>
            <a:ext cx="7772400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11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5651500" y="5758918"/>
            <a:ext cx="3313113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468313" y="5577943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 b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Verificação da carteira de vacinação</a:t>
            </a:r>
          </a:p>
        </p:txBody>
      </p:sp>
      <p:pic>
        <p:nvPicPr>
          <p:cNvPr id="521220" name="Picture 4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86930"/>
            <a:ext cx="2376487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1221" name="AutoShape 5"/>
          <p:cNvSpPr>
            <a:spLocks noChangeArrowheads="1"/>
          </p:cNvSpPr>
          <p:nvPr/>
        </p:nvSpPr>
        <p:spPr bwMode="auto">
          <a:xfrm>
            <a:off x="468313" y="2306105"/>
            <a:ext cx="2089150" cy="1008063"/>
          </a:xfrm>
          <a:prstGeom prst="rightArrow">
            <a:avLst>
              <a:gd name="adj1" fmla="val 50000"/>
              <a:gd name="adj2" fmla="val 51811"/>
            </a:avLst>
          </a:prstGeom>
          <a:solidFill>
            <a:srgbClr val="CC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400">
                <a:latin typeface="Arial" charset="0"/>
              </a:rPr>
              <a:t>Entradas</a:t>
            </a:r>
          </a:p>
        </p:txBody>
      </p:sp>
      <p:sp>
        <p:nvSpPr>
          <p:cNvPr id="521222" name="AutoShape 6"/>
          <p:cNvSpPr>
            <a:spLocks noChangeArrowheads="1"/>
          </p:cNvSpPr>
          <p:nvPr/>
        </p:nvSpPr>
        <p:spPr bwMode="auto">
          <a:xfrm>
            <a:off x="7237413" y="2306105"/>
            <a:ext cx="1655762" cy="1008063"/>
          </a:xfrm>
          <a:prstGeom prst="rightArrow">
            <a:avLst>
              <a:gd name="adj1" fmla="val 50000"/>
              <a:gd name="adj2" fmla="val 41063"/>
            </a:avLst>
          </a:prstGeom>
          <a:solidFill>
            <a:srgbClr val="CC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400">
                <a:latin typeface="Arial" charset="0"/>
              </a:rPr>
              <a:t>Saídas</a:t>
            </a:r>
          </a:p>
        </p:txBody>
      </p:sp>
      <p:sp>
        <p:nvSpPr>
          <p:cNvPr id="521223" name="AutoShape 7"/>
          <p:cNvSpPr>
            <a:spLocks noChangeArrowheads="1"/>
          </p:cNvSpPr>
          <p:nvPr/>
        </p:nvSpPr>
        <p:spPr bwMode="auto">
          <a:xfrm>
            <a:off x="3132138" y="2296580"/>
            <a:ext cx="3240087" cy="911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5607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TRANSFORMAÇÃO</a:t>
            </a:r>
          </a:p>
        </p:txBody>
      </p:sp>
      <p:sp>
        <p:nvSpPr>
          <p:cNvPr id="521224" name="AutoShape 8"/>
          <p:cNvSpPr>
            <a:spLocks noChangeArrowheads="1"/>
          </p:cNvSpPr>
          <p:nvPr/>
        </p:nvSpPr>
        <p:spPr bwMode="auto">
          <a:xfrm rot="1800000">
            <a:off x="2339975" y="2944280"/>
            <a:ext cx="431800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5" name="AutoShape 9"/>
          <p:cNvSpPr>
            <a:spLocks noChangeArrowheads="1"/>
          </p:cNvSpPr>
          <p:nvPr/>
        </p:nvSpPr>
        <p:spPr bwMode="auto">
          <a:xfrm>
            <a:off x="2700338" y="333798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>
                <a:latin typeface="Arial" charset="0"/>
              </a:rPr>
              <a:t>1</a:t>
            </a:r>
          </a:p>
        </p:txBody>
      </p:sp>
      <p:sp>
        <p:nvSpPr>
          <p:cNvPr id="521226" name="AutoShape 10"/>
          <p:cNvSpPr>
            <a:spLocks noChangeArrowheads="1"/>
          </p:cNvSpPr>
          <p:nvPr/>
        </p:nvSpPr>
        <p:spPr bwMode="auto">
          <a:xfrm>
            <a:off x="3208338" y="3301468"/>
            <a:ext cx="284162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7" name="AutoShape 11"/>
          <p:cNvSpPr>
            <a:spLocks noChangeArrowheads="1"/>
          </p:cNvSpPr>
          <p:nvPr/>
        </p:nvSpPr>
        <p:spPr bwMode="auto">
          <a:xfrm>
            <a:off x="4067175" y="3301468"/>
            <a:ext cx="355600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8" name="AutoShape 12"/>
          <p:cNvSpPr>
            <a:spLocks noChangeArrowheads="1"/>
          </p:cNvSpPr>
          <p:nvPr/>
        </p:nvSpPr>
        <p:spPr bwMode="auto">
          <a:xfrm>
            <a:off x="4500563" y="333798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>
                <a:latin typeface="Arial" charset="0"/>
              </a:rPr>
              <a:t>3</a:t>
            </a:r>
          </a:p>
        </p:txBody>
      </p:sp>
      <p:sp>
        <p:nvSpPr>
          <p:cNvPr id="521229" name="AutoShape 13"/>
          <p:cNvSpPr>
            <a:spLocks noChangeArrowheads="1"/>
          </p:cNvSpPr>
          <p:nvPr/>
        </p:nvSpPr>
        <p:spPr bwMode="auto">
          <a:xfrm>
            <a:off x="5003800" y="3301468"/>
            <a:ext cx="288925" cy="433387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30" name="AutoShape 14"/>
          <p:cNvSpPr>
            <a:spLocks noChangeArrowheads="1"/>
          </p:cNvSpPr>
          <p:nvPr/>
        </p:nvSpPr>
        <p:spPr bwMode="auto">
          <a:xfrm>
            <a:off x="5432425" y="3337980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>
                <a:latin typeface="Arial" charset="0"/>
              </a:rPr>
              <a:t>4</a:t>
            </a:r>
          </a:p>
        </p:txBody>
      </p:sp>
      <p:sp>
        <p:nvSpPr>
          <p:cNvPr id="521231" name="AutoShape 15"/>
          <p:cNvSpPr>
            <a:spLocks noChangeArrowheads="1"/>
          </p:cNvSpPr>
          <p:nvPr/>
        </p:nvSpPr>
        <p:spPr bwMode="auto">
          <a:xfrm rot="-1800000">
            <a:off x="6732588" y="2877605"/>
            <a:ext cx="431800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32" name="AutoShape 16"/>
          <p:cNvSpPr>
            <a:spLocks noChangeArrowheads="1"/>
          </p:cNvSpPr>
          <p:nvPr/>
        </p:nvSpPr>
        <p:spPr bwMode="auto">
          <a:xfrm>
            <a:off x="3563938" y="3345918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>
                <a:latin typeface="Arial" charset="0"/>
              </a:rPr>
              <a:t>2</a:t>
            </a:r>
          </a:p>
        </p:txBody>
      </p:sp>
      <p:sp>
        <p:nvSpPr>
          <p:cNvPr id="521233" name="Text Box 17"/>
          <p:cNvSpPr txBox="1">
            <a:spLocks noChangeArrowheads="1"/>
          </p:cNvSpPr>
          <p:nvPr/>
        </p:nvSpPr>
        <p:spPr bwMode="auto">
          <a:xfrm>
            <a:off x="6592888" y="4606393"/>
            <a:ext cx="2371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Tarefas que agregam valor</a:t>
            </a:r>
          </a:p>
        </p:txBody>
      </p:sp>
      <p:sp>
        <p:nvSpPr>
          <p:cNvPr id="521235" name="Text Box 19"/>
          <p:cNvSpPr txBox="1">
            <a:spLocks noChangeArrowheads="1"/>
          </p:cNvSpPr>
          <p:nvPr/>
        </p:nvSpPr>
        <p:spPr bwMode="auto">
          <a:xfrm>
            <a:off x="250825" y="4390493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 b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Recebimento da paciente; </a:t>
            </a:r>
            <a:endParaRPr lang="pt-BR" sz="200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250825" y="3166530"/>
            <a:ext cx="19446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700">
                <a:latin typeface="Arial" charset="0"/>
              </a:rPr>
              <a:t>Cidadão demandando</a:t>
            </a:r>
          </a:p>
          <a:p>
            <a:pPr algn="ctr"/>
            <a:r>
              <a:rPr lang="en-US" sz="1700">
                <a:latin typeface="Arial" charset="0"/>
              </a:rPr>
              <a:t>Atenção a Saúde</a:t>
            </a:r>
            <a:endParaRPr lang="pt-BR" sz="1700">
              <a:latin typeface="Arial" charset="0"/>
            </a:endParaRPr>
          </a:p>
        </p:txBody>
      </p:sp>
      <p:sp>
        <p:nvSpPr>
          <p:cNvPr id="521237" name="Text Box 21"/>
          <p:cNvSpPr txBox="1">
            <a:spLocks noChangeArrowheads="1"/>
          </p:cNvSpPr>
          <p:nvPr/>
        </p:nvSpPr>
        <p:spPr bwMode="auto">
          <a:xfrm>
            <a:off x="3348038" y="5974818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 b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Aplicação da vacina</a:t>
            </a:r>
          </a:p>
        </p:txBody>
      </p:sp>
      <p:sp>
        <p:nvSpPr>
          <p:cNvPr id="521238" name="Text Box 22"/>
          <p:cNvSpPr txBox="1">
            <a:spLocks noChangeArrowheads="1"/>
          </p:cNvSpPr>
          <p:nvPr/>
        </p:nvSpPr>
        <p:spPr bwMode="auto">
          <a:xfrm>
            <a:off x="3635375" y="6406618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Orientações e aprazamento</a:t>
            </a:r>
            <a:endParaRPr lang="pt-BR" sz="200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21240" name="AutoShape 24"/>
          <p:cNvSpPr>
            <a:spLocks noChangeArrowheads="1"/>
          </p:cNvSpPr>
          <p:nvPr/>
        </p:nvSpPr>
        <p:spPr bwMode="auto">
          <a:xfrm>
            <a:off x="6372225" y="3310993"/>
            <a:ext cx="434975" cy="323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>
                <a:latin typeface="Arial" charset="0"/>
              </a:rPr>
              <a:t>5</a:t>
            </a:r>
          </a:p>
        </p:txBody>
      </p:sp>
      <p:sp>
        <p:nvSpPr>
          <p:cNvPr id="521241" name="AutoShape 25"/>
          <p:cNvSpPr>
            <a:spLocks noChangeArrowheads="1"/>
          </p:cNvSpPr>
          <p:nvPr/>
        </p:nvSpPr>
        <p:spPr bwMode="auto">
          <a:xfrm>
            <a:off x="5940425" y="3309405"/>
            <a:ext cx="288925" cy="433388"/>
          </a:xfrm>
          <a:prstGeom prst="rightArrow">
            <a:avLst>
              <a:gd name="adj1" fmla="val 43954"/>
              <a:gd name="adj2" fmla="val 50736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43" name="Line 27"/>
          <p:cNvSpPr>
            <a:spLocks noChangeShapeType="1"/>
          </p:cNvSpPr>
          <p:nvPr/>
        </p:nvSpPr>
        <p:spPr bwMode="auto">
          <a:xfrm>
            <a:off x="2916238" y="3741205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244" name="Line 28"/>
          <p:cNvSpPr>
            <a:spLocks noChangeShapeType="1"/>
          </p:cNvSpPr>
          <p:nvPr/>
        </p:nvSpPr>
        <p:spPr bwMode="auto">
          <a:xfrm>
            <a:off x="3779838" y="3742793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245" name="Line 29"/>
          <p:cNvSpPr>
            <a:spLocks noChangeShapeType="1"/>
          </p:cNvSpPr>
          <p:nvPr/>
        </p:nvSpPr>
        <p:spPr bwMode="auto">
          <a:xfrm>
            <a:off x="4716463" y="3742793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246" name="Text Box 30"/>
          <p:cNvSpPr txBox="1">
            <a:spLocks noChangeArrowheads="1"/>
          </p:cNvSpPr>
          <p:nvPr/>
        </p:nvSpPr>
        <p:spPr bwMode="auto">
          <a:xfrm>
            <a:off x="1187450" y="4966755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 b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Atualização do cadastro </a:t>
            </a:r>
            <a:endParaRPr lang="pt-BR" sz="200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21247" name="Line 31"/>
          <p:cNvSpPr>
            <a:spLocks noChangeShapeType="1"/>
          </p:cNvSpPr>
          <p:nvPr/>
        </p:nvSpPr>
        <p:spPr bwMode="auto">
          <a:xfrm>
            <a:off x="5651500" y="3742793"/>
            <a:ext cx="0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248" name="Line 32"/>
          <p:cNvSpPr>
            <a:spLocks noChangeShapeType="1"/>
          </p:cNvSpPr>
          <p:nvPr/>
        </p:nvSpPr>
        <p:spPr bwMode="auto">
          <a:xfrm>
            <a:off x="6588125" y="3741205"/>
            <a:ext cx="0" cy="273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249" name="Text Box 33"/>
          <p:cNvSpPr txBox="1">
            <a:spLocks noChangeArrowheads="1"/>
          </p:cNvSpPr>
          <p:nvPr/>
        </p:nvSpPr>
        <p:spPr bwMode="auto">
          <a:xfrm>
            <a:off x="6948488" y="3237968"/>
            <a:ext cx="17272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700">
                <a:latin typeface="Arial" charset="0"/>
              </a:rPr>
              <a:t>Cidadão atendido com qualidade.</a:t>
            </a:r>
          </a:p>
        </p:txBody>
      </p:sp>
      <p:sp>
        <p:nvSpPr>
          <p:cNvPr id="521250" name="Text Box 34"/>
          <p:cNvSpPr txBox="1">
            <a:spLocks noChangeArrowheads="1"/>
          </p:cNvSpPr>
          <p:nvPr/>
        </p:nvSpPr>
        <p:spPr bwMode="auto">
          <a:xfrm>
            <a:off x="3635375" y="897993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00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Equipe de saúde </a:t>
            </a:r>
          </a:p>
        </p:txBody>
      </p:sp>
      <p:pic>
        <p:nvPicPr>
          <p:cNvPr id="521252" name="Picture 36" descr="CAPA_TOQUE_O_BE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24796" r="14680" b="11549"/>
          <a:stretch>
            <a:fillRect/>
          </a:stretch>
        </p:blipFill>
        <p:spPr bwMode="auto">
          <a:xfrm>
            <a:off x="7380288" y="1294868"/>
            <a:ext cx="90011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1254" name="Picture 38" descr="istockphoto_2822748-baby-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23430"/>
            <a:ext cx="1160462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684213" y="423330"/>
            <a:ext cx="7772400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 SALA DE VACINA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4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807" y="1405471"/>
            <a:ext cx="8763000" cy="533400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O Procedimento Operacional Padrão – POP, estabelece e fixa condições para execução de quaisquer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operações de conteúdo técnico ou administrativo. Deve ser elaborado por quem realiza o procedimento.</a:t>
            </a:r>
          </a:p>
          <a:p>
            <a:pPr>
              <a:buFontTx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O POP descreve as atividades críticas do executor como: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 Manutenção e utilização do equipamento;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 Higienização de materiais;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 Realização do procedimento. 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41368"/>
            <a:ext cx="8923807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PROCEDIMENTOS E NORMALIZAÇÃO DOS PROCESSOS</a:t>
            </a:r>
            <a:endParaRPr lang="pt-BR" altLang="pt-BR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491066" y="1591733"/>
            <a:ext cx="8472987" cy="46799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Tx/>
              <a:buBlip>
                <a:blip r:embed="rId2"/>
              </a:buBlip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A padronização tem como principal objetivo a redução da variabilidade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Arial" charset="0"/>
              </a:rPr>
              <a:t>dos processos de trabalho</a:t>
            </a:r>
            <a:r>
              <a:rPr lang="pt-BR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sem  prejudicar sua flexibilidade.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</a:b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6" name="Picture 12" descr="Trabalho em Equi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149" y="3647546"/>
            <a:ext cx="3544888" cy="26241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246" y="678435"/>
            <a:ext cx="8923807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PORQUE PADRONIZAR?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1747838" y="2576513"/>
            <a:ext cx="119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6" y="795595"/>
            <a:ext cx="1120247" cy="83308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83445"/>
              </p:ext>
            </p:extLst>
          </p:nvPr>
        </p:nvGraphicFramePr>
        <p:xfrm>
          <a:off x="321732" y="680840"/>
          <a:ext cx="8602132" cy="595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533"/>
                <a:gridCol w="3285068"/>
                <a:gridCol w="1778000"/>
                <a:gridCol w="1388531"/>
              </a:tblGrid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PROCEDIMENTO </a:t>
                      </a:r>
                    </a:p>
                    <a:p>
                      <a:r>
                        <a:rPr lang="en-US" sz="1600" dirty="0" smtClean="0"/>
                        <a:t>OPERECIONAL PADRÃO – POP</a:t>
                      </a:r>
                    </a:p>
                    <a:p>
                      <a:r>
                        <a:rPr lang="en-US" sz="1600" dirty="0" smtClean="0"/>
                        <a:t>N</a:t>
                      </a:r>
                      <a:r>
                        <a:rPr lang="en-US" sz="1600" baseline="30000" dirty="0" smtClean="0"/>
                        <a:t>O</a:t>
                      </a:r>
                      <a:r>
                        <a:rPr lang="en-US" sz="1600" dirty="0" smtClean="0"/>
                        <a:t> 31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err="1" smtClean="0"/>
                        <a:t>Elaborado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r>
                        <a:rPr lang="en-US" sz="1600" dirty="0" err="1" smtClean="0"/>
                        <a:t>Revisado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r>
                        <a:rPr lang="en-US" sz="1600" dirty="0" err="1" smtClean="0"/>
                        <a:t>Validado</a:t>
                      </a:r>
                      <a:r>
                        <a:rPr lang="en-US" sz="1600" dirty="0" smtClean="0"/>
                        <a:t>:</a:t>
                      </a:r>
                    </a:p>
                    <a:p>
                      <a:r>
                        <a:rPr lang="en-US" sz="1600" dirty="0" smtClean="0"/>
                        <a:t>Data: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Emissão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____/_____/_____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Vigência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____/____/____ e ___/____/___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Próxima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Revisão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____/____/____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Versão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</a:t>
                      </a:r>
                      <a:r>
                        <a:rPr lang="en-US" sz="1600" baseline="30000" dirty="0" smtClean="0"/>
                        <a:t>O</a:t>
                      </a:r>
                      <a:r>
                        <a:rPr lang="en-US" sz="1600" dirty="0" smtClean="0"/>
                        <a:t> 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 err="1" smtClean="0"/>
                        <a:t>Atividade</a:t>
                      </a:r>
                      <a:r>
                        <a:rPr lang="en-US" sz="1600" b="1" dirty="0" smtClean="0"/>
                        <a:t>: </a:t>
                      </a:r>
                      <a:r>
                        <a:rPr lang="en-US" sz="1600" b="1" dirty="0" err="1" smtClean="0"/>
                        <a:t>Limpeza</a:t>
                      </a:r>
                      <a:r>
                        <a:rPr lang="en-US" sz="1600" b="1" dirty="0" smtClean="0"/>
                        <a:t> da </a:t>
                      </a:r>
                      <a:r>
                        <a:rPr lang="en-US" sz="1600" b="1" dirty="0" err="1" smtClean="0"/>
                        <a:t>Geladeira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 err="1" smtClean="0"/>
                        <a:t>Executante</a:t>
                      </a:r>
                      <a:r>
                        <a:rPr lang="en-US" sz="1600" b="1" dirty="0" smtClean="0"/>
                        <a:t>: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0" baseline="0" dirty="0" err="1" smtClean="0"/>
                        <a:t>Técnicos</a:t>
                      </a:r>
                      <a:r>
                        <a:rPr lang="en-US" sz="1600" b="0" baseline="0" dirty="0" smtClean="0"/>
                        <a:t> de </a:t>
                      </a:r>
                      <a:r>
                        <a:rPr lang="en-US" sz="1600" b="0" baseline="0" dirty="0" err="1" smtClean="0"/>
                        <a:t>Enfermagem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 err="1" smtClean="0"/>
                        <a:t>Resultados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esperados</a:t>
                      </a:r>
                      <a:r>
                        <a:rPr lang="en-US" sz="1600" b="1" dirty="0" smtClean="0"/>
                        <a:t>: </a:t>
                      </a:r>
                      <a:r>
                        <a:rPr lang="en-US" sz="1600" b="0" dirty="0" err="1" smtClean="0"/>
                        <a:t>Aplicar</a:t>
                      </a:r>
                      <a:r>
                        <a:rPr lang="en-US" sz="1600" b="0" dirty="0" smtClean="0"/>
                        <a:t> a </a:t>
                      </a:r>
                      <a:r>
                        <a:rPr lang="en-US" sz="1600" b="0" dirty="0" err="1" smtClean="0"/>
                        <a:t>padronização</a:t>
                      </a:r>
                      <a:r>
                        <a:rPr lang="en-US" sz="1600" b="0" dirty="0" smtClean="0"/>
                        <a:t> de </a:t>
                      </a:r>
                      <a:r>
                        <a:rPr lang="en-US" sz="1600" b="0" dirty="0" err="1" smtClean="0"/>
                        <a:t>limpeza</a:t>
                      </a:r>
                      <a:r>
                        <a:rPr lang="en-US" sz="1600" b="0" dirty="0" smtClean="0"/>
                        <a:t> e </a:t>
                      </a:r>
                      <a:r>
                        <a:rPr lang="en-US" sz="1600" b="0" dirty="0" err="1" smtClean="0"/>
                        <a:t>descontaminação</a:t>
                      </a:r>
                      <a:r>
                        <a:rPr lang="en-US" sz="1600" b="0" dirty="0" smtClean="0"/>
                        <a:t> de </a:t>
                      </a:r>
                      <a:r>
                        <a:rPr lang="en-US" sz="1600" b="0" dirty="0" err="1" smtClean="0"/>
                        <a:t>geladeiras</a:t>
                      </a:r>
                      <a:r>
                        <a:rPr lang="en-US" sz="1600" b="0" baseline="0" dirty="0" smtClean="0"/>
                        <a:t> do </a:t>
                      </a:r>
                      <a:r>
                        <a:rPr lang="en-US" sz="1600" b="0" baseline="0" dirty="0" err="1" smtClean="0"/>
                        <a:t>setor</a:t>
                      </a:r>
                      <a:r>
                        <a:rPr lang="en-US" sz="1600" b="0" baseline="0" dirty="0" smtClean="0"/>
                        <a:t> de </a:t>
                      </a:r>
                      <a:r>
                        <a:rPr lang="en-US" sz="1600" b="0" baseline="0" dirty="0" err="1" smtClean="0"/>
                        <a:t>vacinas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 err="1" smtClean="0"/>
                        <a:t>Materiais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necessários</a:t>
                      </a:r>
                      <a:r>
                        <a:rPr lang="en-US" sz="1600" b="0" baseline="0" dirty="0" smtClean="0"/>
                        <a:t>: </a:t>
                      </a:r>
                      <a:r>
                        <a:rPr lang="en-US" sz="1600" b="0" baseline="0" dirty="0" err="1" smtClean="0"/>
                        <a:t>Balde</a:t>
                      </a:r>
                      <a:r>
                        <a:rPr lang="en-US" sz="1600" b="0" baseline="0" dirty="0" smtClean="0"/>
                        <a:t> de 10 </a:t>
                      </a:r>
                      <a:r>
                        <a:rPr lang="en-US" sz="1600" b="0" baseline="0" dirty="0" err="1" smtClean="0"/>
                        <a:t>litros</a:t>
                      </a:r>
                      <a:r>
                        <a:rPr lang="en-US" sz="1600" b="0" baseline="0" dirty="0" smtClean="0"/>
                        <a:t>; </a:t>
                      </a:r>
                      <a:r>
                        <a:rPr lang="en-US" sz="1600" b="0" baseline="0" dirty="0" err="1" smtClean="0"/>
                        <a:t>sabão</a:t>
                      </a:r>
                      <a:r>
                        <a:rPr lang="en-US" sz="1600" b="0" baseline="0" dirty="0" smtClean="0"/>
                        <a:t>; </a:t>
                      </a:r>
                      <a:r>
                        <a:rPr lang="en-US" sz="1600" b="0" baseline="0" dirty="0" err="1" smtClean="0"/>
                        <a:t>desinfetande</a:t>
                      </a:r>
                      <a:r>
                        <a:rPr lang="en-US" sz="1600" b="0" baseline="0" dirty="0" smtClean="0"/>
                        <a:t> (</a:t>
                      </a:r>
                      <a:r>
                        <a:rPr lang="en-US" sz="1600" b="0" baseline="0" dirty="0" err="1" smtClean="0"/>
                        <a:t>hipoclorito</a:t>
                      </a:r>
                      <a:r>
                        <a:rPr lang="en-US" sz="1600" b="0" baseline="0" dirty="0" smtClean="0"/>
                        <a:t> de </a:t>
                      </a:r>
                      <a:r>
                        <a:rPr lang="en-US" sz="1600" b="0" baseline="0" dirty="0" err="1" smtClean="0"/>
                        <a:t>sódio</a:t>
                      </a:r>
                      <a:r>
                        <a:rPr lang="en-US" sz="1600" b="0" baseline="0" dirty="0" smtClean="0"/>
                        <a:t> a 1%, </a:t>
                      </a:r>
                      <a:r>
                        <a:rPr lang="en-US" sz="1600" b="0" baseline="0" dirty="0" err="1" smtClean="0"/>
                        <a:t>água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sanitária</a:t>
                      </a:r>
                      <a:r>
                        <a:rPr lang="en-US" sz="1600" b="0" baseline="0" dirty="0" smtClean="0"/>
                        <a:t>); </a:t>
                      </a:r>
                      <a:r>
                        <a:rPr lang="en-US" sz="1600" b="0" baseline="0" dirty="0" err="1" smtClean="0"/>
                        <a:t>esponja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luvas</a:t>
                      </a:r>
                      <a:r>
                        <a:rPr lang="en-US" sz="1600" b="0" baseline="0" dirty="0" smtClean="0"/>
                        <a:t> de </a:t>
                      </a:r>
                      <a:r>
                        <a:rPr lang="en-US" sz="1600" b="0" baseline="0" dirty="0" err="1" smtClean="0"/>
                        <a:t>limpeza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pano</a:t>
                      </a:r>
                      <a:r>
                        <a:rPr lang="en-US" sz="1600" b="0" baseline="0" dirty="0" smtClean="0"/>
                        <a:t> de </a:t>
                      </a:r>
                      <a:r>
                        <a:rPr lang="en-US" sz="1600" b="0" baseline="0" dirty="0" err="1" smtClean="0"/>
                        <a:t>limpeza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exclusivo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para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esta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atividade</a:t>
                      </a:r>
                      <a:r>
                        <a:rPr lang="en-US" sz="1600" b="0" baseline="0" dirty="0" smtClean="0"/>
                        <a:t>; </a:t>
                      </a:r>
                      <a:r>
                        <a:rPr lang="en-US" sz="1600" b="0" baseline="0" dirty="0" err="1" smtClean="0"/>
                        <a:t>rodo</a:t>
                      </a:r>
                      <a:r>
                        <a:rPr lang="en-US" sz="1600" b="0" baseline="0" dirty="0" smtClean="0"/>
                        <a:t>; </a:t>
                      </a:r>
                      <a:r>
                        <a:rPr lang="en-US" sz="1600" b="0" baseline="0" dirty="0" err="1" smtClean="0"/>
                        <a:t>roupa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apropriada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para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limpeza</a:t>
                      </a:r>
                      <a:r>
                        <a:rPr lang="en-US" sz="1600" b="0" baseline="0" dirty="0" smtClean="0"/>
                        <a:t>; </a:t>
                      </a:r>
                      <a:r>
                        <a:rPr lang="en-US" sz="1600" b="0" baseline="0" dirty="0" err="1" smtClean="0"/>
                        <a:t>calcado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fechado</a:t>
                      </a:r>
                      <a:r>
                        <a:rPr lang="en-US" sz="1600" b="0" baseline="0" dirty="0" smtClean="0"/>
                        <a:t>.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 err="1" smtClean="0"/>
                        <a:t>Principais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atividades</a:t>
                      </a:r>
                      <a:r>
                        <a:rPr lang="en-US" sz="1600" b="1" dirty="0" smtClean="0"/>
                        <a:t>: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dirty="0" err="1" smtClean="0"/>
                        <a:t>Proceder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à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limpeza</a:t>
                      </a:r>
                      <a:r>
                        <a:rPr lang="en-US" sz="1600" b="0" dirty="0" smtClean="0"/>
                        <a:t> a </a:t>
                      </a:r>
                      <a:r>
                        <a:rPr lang="en-US" sz="1600" b="0" dirty="0" err="1" smtClean="0"/>
                        <a:t>cada</a:t>
                      </a:r>
                      <a:r>
                        <a:rPr lang="en-US" sz="1600" b="0" dirty="0" smtClean="0"/>
                        <a:t> 15 </a:t>
                      </a:r>
                      <a:r>
                        <a:rPr lang="en-US" sz="1600" b="0" dirty="0" err="1" smtClean="0"/>
                        <a:t>dias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ou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quando</a:t>
                      </a:r>
                      <a:r>
                        <a:rPr lang="en-US" sz="1600" b="0" dirty="0" smtClean="0"/>
                        <a:t> a </a:t>
                      </a:r>
                      <a:r>
                        <a:rPr lang="en-US" sz="1600" b="0" dirty="0" err="1" smtClean="0"/>
                        <a:t>camada</a:t>
                      </a:r>
                      <a:r>
                        <a:rPr lang="en-US" sz="1600" b="0" dirty="0" smtClean="0"/>
                        <a:t> de </a:t>
                      </a:r>
                      <a:r>
                        <a:rPr lang="en-US" sz="1600" b="0" dirty="0" err="1" smtClean="0"/>
                        <a:t>gelo</a:t>
                      </a:r>
                      <a:r>
                        <a:rPr lang="en-US" sz="1600" b="0" dirty="0" smtClean="0"/>
                        <a:t> </a:t>
                      </a:r>
                      <a:r>
                        <a:rPr lang="en-US" sz="1600" b="0" dirty="0" err="1" smtClean="0"/>
                        <a:t>atingir</a:t>
                      </a:r>
                      <a:r>
                        <a:rPr lang="en-US" sz="1600" b="0" dirty="0" smtClean="0"/>
                        <a:t> 1,0 cm;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dirty="0" err="1" smtClean="0"/>
                        <a:t>Transferir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os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imunobiológicos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para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outra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geladeira</a:t>
                      </a:r>
                      <a:r>
                        <a:rPr lang="en-US" sz="1600" b="0" baseline="0" dirty="0" smtClean="0"/>
                        <a:t> se </a:t>
                      </a:r>
                      <a:r>
                        <a:rPr lang="en-US" sz="1600" b="0" baseline="0" dirty="0" err="1" smtClean="0"/>
                        <a:t>houver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ou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para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uma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caixa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térmica</a:t>
                      </a:r>
                      <a:r>
                        <a:rPr lang="en-US" sz="1600" b="0" baseline="0" dirty="0" smtClean="0"/>
                        <a:t> com </a:t>
                      </a:r>
                      <a:r>
                        <a:rPr lang="en-US" sz="1600" b="0" baseline="0" dirty="0" err="1" smtClean="0"/>
                        <a:t>bobinas</a:t>
                      </a:r>
                      <a:r>
                        <a:rPr lang="en-US" sz="1600" b="0" baseline="0" dirty="0" smtClean="0"/>
                        <a:t> de </a:t>
                      </a:r>
                      <a:r>
                        <a:rPr lang="en-US" sz="1600" b="0" baseline="0" dirty="0" err="1" smtClean="0"/>
                        <a:t>gelo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reutilizável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previamente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organizada</a:t>
                      </a:r>
                      <a:r>
                        <a:rPr lang="en-US" sz="1600" b="0" baseline="0" dirty="0" smtClean="0"/>
                        <a:t> com as </a:t>
                      </a:r>
                      <a:r>
                        <a:rPr lang="en-US" sz="1600" b="0" baseline="0" dirty="0" err="1" smtClean="0"/>
                        <a:t>bobinas</a:t>
                      </a:r>
                      <a:r>
                        <a:rPr lang="en-US" sz="1600" b="0" baseline="0" dirty="0" smtClean="0"/>
                        <a:t>, e </a:t>
                      </a:r>
                      <a:r>
                        <a:rPr lang="en-US" sz="1600" b="0" baseline="0" dirty="0" err="1" smtClean="0"/>
                        <a:t>após</a:t>
                      </a:r>
                      <a:r>
                        <a:rPr lang="en-US" sz="1600" b="0" baseline="0" dirty="0" smtClean="0"/>
                        <a:t> a </a:t>
                      </a:r>
                      <a:r>
                        <a:rPr lang="en-US" sz="1600" b="0" baseline="0" dirty="0" err="1" smtClean="0"/>
                        <a:t>estabilização</a:t>
                      </a:r>
                      <a:r>
                        <a:rPr lang="en-US" sz="1600" b="0" baseline="0" dirty="0" smtClean="0"/>
                        <a:t> da </a:t>
                      </a:r>
                      <a:r>
                        <a:rPr lang="en-US" sz="1600" b="0" baseline="0" dirty="0" err="1" smtClean="0"/>
                        <a:t>temperatura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recomendada</a:t>
                      </a:r>
                      <a:r>
                        <a:rPr lang="en-US" sz="1600" b="0" baseline="0" dirty="0" smtClean="0"/>
                        <a:t> (+2</a:t>
                      </a:r>
                      <a:r>
                        <a:rPr lang="en-US" sz="1600" b="0" baseline="30000" dirty="0" smtClean="0"/>
                        <a:t>o</a:t>
                      </a:r>
                      <a:r>
                        <a:rPr lang="en-US" sz="1600" b="0" baseline="0" dirty="0" smtClean="0"/>
                        <a:t>c a +8</a:t>
                      </a:r>
                      <a:r>
                        <a:rPr lang="en-US" sz="1600" b="0" baseline="30000" dirty="0" smtClean="0"/>
                        <a:t>o</a:t>
                      </a:r>
                      <a:r>
                        <a:rPr lang="en-US" sz="1600" b="0" baseline="0" dirty="0" smtClean="0"/>
                        <a:t>c)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baseline="0" dirty="0" smtClean="0"/>
                        <a:t>……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b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baseline="0" dirty="0" err="1" smtClean="0"/>
                        <a:t>Ações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em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caso</a:t>
                      </a:r>
                      <a:r>
                        <a:rPr lang="en-US" sz="1600" b="1" baseline="0" dirty="0" smtClean="0"/>
                        <a:t> de </a:t>
                      </a:r>
                      <a:r>
                        <a:rPr lang="en-US" sz="1600" b="1" baseline="0" dirty="0" err="1" smtClean="0"/>
                        <a:t>não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conformidade</a:t>
                      </a:r>
                      <a:r>
                        <a:rPr lang="en-US" sz="1600" b="1" baseline="0" dirty="0" smtClean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2204486"/>
            <a:ext cx="8229600" cy="3772981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accent1"/>
              </a:buCl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O coordenador do processo deve efetuar o treinamento da equipe com base no POP.</a:t>
            </a:r>
          </a:p>
          <a:p>
            <a:pPr algn="just">
              <a:buClr>
                <a:schemeClr val="accent1"/>
              </a:buClr>
            </a:pPr>
            <a:endParaRPr lang="pt-BR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just">
              <a:buClr>
                <a:schemeClr val="accent1"/>
              </a:buClr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Quanto</a:t>
            </a:r>
            <a:r>
              <a:rPr lang="pt-BR" sz="36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pt-BR" sz="3600" dirty="0">
                <a:solidFill>
                  <a:srgbClr val="FF0000"/>
                </a:solidFill>
                <a:latin typeface="Arial" charset="0"/>
              </a:rPr>
              <a:t>mais</a:t>
            </a:r>
            <a:r>
              <a:rPr lang="pt-BR" sz="36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bem treinado o executor, </a:t>
            </a:r>
            <a:r>
              <a:rPr lang="pt-BR" sz="3600" dirty="0">
                <a:solidFill>
                  <a:srgbClr val="FF0000"/>
                </a:solidFill>
                <a:latin typeface="Arial" charset="0"/>
              </a:rPr>
              <a:t>menor</a:t>
            </a:r>
            <a:r>
              <a:rPr lang="pt-BR" sz="36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exigência de supervisão e </a:t>
            </a:r>
            <a:r>
              <a:rPr lang="pt-BR" sz="3600" dirty="0">
                <a:solidFill>
                  <a:srgbClr val="FF0000"/>
                </a:solidFill>
                <a:latin typeface="Arial" charset="0"/>
              </a:rPr>
              <a:t>maior</a:t>
            </a:r>
            <a:r>
              <a:rPr lang="pt-BR" sz="360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possibilidade de delegação de função</a:t>
            </a:r>
            <a:r>
              <a:rPr lang="pt-BR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.</a:t>
            </a:r>
            <a:r>
              <a:rPr lang="pt-BR" sz="3600" dirty="0">
                <a:solidFill>
                  <a:srgbClr val="000090"/>
                </a:solidFill>
                <a:latin typeface="Arial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46" y="678435"/>
            <a:ext cx="8923807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TREINAMENTO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17500"/>
            <a:ext cx="9144000" cy="62208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10800000" flipV="1">
            <a:off x="897467" y="3806193"/>
            <a:ext cx="88053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Vacina</a:t>
            </a:r>
            <a:r>
              <a:rPr lang="pt-BR" sz="1050" dirty="0" smtClean="0"/>
              <a:t>ção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1317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4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0" y="2031990"/>
            <a:ext cx="5779919" cy="433493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46" y="678435"/>
            <a:ext cx="8923807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ORGANIZAÇÃO DOS MICROPROCESSOS BÁSICOS </a:t>
            </a:r>
            <a:r>
              <a:rPr lang="pt-BR" altLang="pt-BR" sz="32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SALA DE VACINA</a:t>
            </a:r>
            <a:endParaRPr lang="pt-BR" altLang="pt-BR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44450"/>
            <a:ext cx="9144000" cy="6786563"/>
            <a:chOff x="0" y="44450"/>
            <a:chExt cx="9144000" cy="6786563"/>
          </a:xfrm>
        </p:grpSpPr>
        <p:sp>
          <p:nvSpPr>
            <p:cNvPr id="45" name="Retângulo 44"/>
            <p:cNvSpPr/>
            <p:nvPr/>
          </p:nvSpPr>
          <p:spPr>
            <a:xfrm>
              <a:off x="9525" y="963613"/>
              <a:ext cx="3276600" cy="58674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/>
            </a:p>
          </p:txBody>
        </p:sp>
        <p:grpSp>
          <p:nvGrpSpPr>
            <p:cNvPr id="2" name="Grupo 22"/>
            <p:cNvGrpSpPr>
              <a:grpSpLocks/>
            </p:cNvGrpSpPr>
            <p:nvPr/>
          </p:nvGrpSpPr>
          <p:grpSpPr bwMode="auto">
            <a:xfrm>
              <a:off x="206375" y="1152525"/>
              <a:ext cx="2925763" cy="2570163"/>
              <a:chOff x="251520" y="860456"/>
              <a:chExt cx="3599880" cy="2570126"/>
            </a:xfrm>
          </p:grpSpPr>
          <p:grpSp>
            <p:nvGrpSpPr>
              <p:cNvPr id="24616" name="Grupo 7"/>
              <p:cNvGrpSpPr>
                <a:grpSpLocks/>
              </p:cNvGrpSpPr>
              <p:nvPr/>
            </p:nvGrpSpPr>
            <p:grpSpPr bwMode="auto">
              <a:xfrm>
                <a:off x="251520" y="860456"/>
                <a:ext cx="3599880" cy="2570126"/>
                <a:chOff x="251520" y="1345728"/>
                <a:chExt cx="3708000" cy="1893777"/>
              </a:xfrm>
            </p:grpSpPr>
            <p:sp>
              <p:nvSpPr>
                <p:cNvPr id="50" name="Triângulo isósceles 49"/>
                <p:cNvSpPr/>
                <p:nvPr/>
              </p:nvSpPr>
              <p:spPr>
                <a:xfrm>
                  <a:off x="251520" y="1345728"/>
                  <a:ext cx="3708000" cy="1439926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000" b="1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1" name="Triângulo isósceles 50"/>
                <p:cNvSpPr/>
                <p:nvPr/>
              </p:nvSpPr>
              <p:spPr>
                <a:xfrm>
                  <a:off x="251520" y="1799579"/>
                  <a:ext cx="3708000" cy="1439926"/>
                </a:xfrm>
                <a:prstGeom prst="triangl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000" b="1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49" name="Elipse 48"/>
              <p:cNvSpPr/>
              <p:nvPr/>
            </p:nvSpPr>
            <p:spPr>
              <a:xfrm>
                <a:off x="1835624" y="1052541"/>
                <a:ext cx="431672" cy="36035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4" name="Grupo 19"/>
            <p:cNvGrpSpPr>
              <a:grpSpLocks/>
            </p:cNvGrpSpPr>
            <p:nvPr/>
          </p:nvGrpSpPr>
          <p:grpSpPr bwMode="auto">
            <a:xfrm>
              <a:off x="206375" y="3505200"/>
              <a:ext cx="398463" cy="2376488"/>
              <a:chOff x="251520" y="3213240"/>
              <a:chExt cx="489358" cy="2376000"/>
            </a:xfrm>
          </p:grpSpPr>
          <p:sp>
            <p:nvSpPr>
              <p:cNvPr id="53" name="Retângulo 52"/>
              <p:cNvSpPr/>
              <p:nvPr/>
            </p:nvSpPr>
            <p:spPr>
              <a:xfrm>
                <a:off x="251520" y="3213240"/>
                <a:ext cx="489358" cy="237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280765" y="4221096"/>
                <a:ext cx="430868" cy="36028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</a:p>
            </p:txBody>
          </p:sp>
        </p:grpSp>
        <p:grpSp>
          <p:nvGrpSpPr>
            <p:cNvPr id="5" name="Grupo 20"/>
            <p:cNvGrpSpPr>
              <a:grpSpLocks/>
            </p:cNvGrpSpPr>
            <p:nvPr/>
          </p:nvGrpSpPr>
          <p:grpSpPr bwMode="auto">
            <a:xfrm>
              <a:off x="2735263" y="3505200"/>
              <a:ext cx="396875" cy="2376488"/>
              <a:chOff x="3362562" y="3213240"/>
              <a:chExt cx="489358" cy="23760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6" name="Retângulo 55"/>
              <p:cNvSpPr/>
              <p:nvPr/>
            </p:nvSpPr>
            <p:spPr>
              <a:xfrm>
                <a:off x="3362562" y="3213240"/>
                <a:ext cx="489358" cy="23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3391923" y="4221096"/>
                <a:ext cx="430635" cy="3602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</a:p>
            </p:txBody>
          </p:sp>
        </p:grpSp>
        <p:grpSp>
          <p:nvGrpSpPr>
            <p:cNvPr id="6" name="Grupo 21"/>
            <p:cNvGrpSpPr>
              <a:grpSpLocks/>
            </p:cNvGrpSpPr>
            <p:nvPr/>
          </p:nvGrpSpPr>
          <p:grpSpPr bwMode="auto">
            <a:xfrm>
              <a:off x="206375" y="3105150"/>
              <a:ext cx="2925763" cy="400050"/>
              <a:chOff x="251520" y="2813376"/>
              <a:chExt cx="3599880" cy="399600"/>
            </a:xfrm>
          </p:grpSpPr>
          <p:sp>
            <p:nvSpPr>
              <p:cNvPr id="59" name="Retângulo 4"/>
              <p:cNvSpPr/>
              <p:nvPr/>
            </p:nvSpPr>
            <p:spPr>
              <a:xfrm>
                <a:off x="251520" y="2813376"/>
                <a:ext cx="3599880" cy="399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>
              <a:xfrm>
                <a:off x="1835624" y="2853019"/>
                <a:ext cx="431672" cy="359957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</a:t>
                </a:r>
              </a:p>
            </p:txBody>
          </p:sp>
        </p:grpSp>
        <p:grpSp>
          <p:nvGrpSpPr>
            <p:cNvPr id="7" name="Grupo 28"/>
            <p:cNvGrpSpPr>
              <a:grpSpLocks/>
            </p:cNvGrpSpPr>
            <p:nvPr/>
          </p:nvGrpSpPr>
          <p:grpSpPr bwMode="auto">
            <a:xfrm>
              <a:off x="3565859" y="5985376"/>
              <a:ext cx="5466384" cy="828000"/>
              <a:chOff x="3779912" y="1476078"/>
              <a:chExt cx="5760041" cy="827169"/>
            </a:xfrm>
          </p:grpSpPr>
          <p:sp>
            <p:nvSpPr>
              <p:cNvPr id="62" name="Retângulo 61"/>
              <p:cNvSpPr/>
              <p:nvPr/>
            </p:nvSpPr>
            <p:spPr>
              <a:xfrm>
                <a:off x="4140312" y="1476078"/>
                <a:ext cx="5399641" cy="827169"/>
              </a:xfrm>
              <a:prstGeom prst="rect">
                <a:avLst/>
              </a:prstGeom>
              <a:solidFill>
                <a:srgbClr val="BACD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Intervenções na Estrutura e Macroprocessos </a:t>
                </a: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 Microprocessos </a:t>
                </a:r>
                <a:r>
                  <a:rPr lang="pt-BR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Básicos</a:t>
                </a:r>
                <a:endParaRPr lang="pt-BR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" name="Retângulo 62"/>
              <p:cNvSpPr/>
              <p:nvPr/>
            </p:nvSpPr>
            <p:spPr>
              <a:xfrm>
                <a:off x="3779912" y="1476078"/>
                <a:ext cx="376277" cy="82716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</a:p>
            </p:txBody>
          </p:sp>
        </p:grpSp>
        <p:grpSp>
          <p:nvGrpSpPr>
            <p:cNvPr id="8" name="Grupo 30"/>
            <p:cNvGrpSpPr>
              <a:grpSpLocks/>
            </p:cNvGrpSpPr>
            <p:nvPr/>
          </p:nvGrpSpPr>
          <p:grpSpPr bwMode="auto">
            <a:xfrm>
              <a:off x="3567447" y="5085368"/>
              <a:ext cx="5466384" cy="828000"/>
              <a:chOff x="3779912" y="1403549"/>
              <a:chExt cx="5760041" cy="827169"/>
            </a:xfrm>
          </p:grpSpPr>
          <p:sp>
            <p:nvSpPr>
              <p:cNvPr id="65" name="Retângulo 64"/>
              <p:cNvSpPr/>
              <p:nvPr/>
            </p:nvSpPr>
            <p:spPr>
              <a:xfrm>
                <a:off x="4140311" y="1403549"/>
                <a:ext cx="5399642" cy="8271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Macroprocessos de Atenção aos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Eventos Agudos</a:t>
                </a:r>
              </a:p>
            </p:txBody>
          </p:sp>
          <p:sp>
            <p:nvSpPr>
              <p:cNvPr id="66" name="Retângulo 65"/>
              <p:cNvSpPr/>
              <p:nvPr/>
            </p:nvSpPr>
            <p:spPr>
              <a:xfrm>
                <a:off x="3779912" y="1403549"/>
                <a:ext cx="376276" cy="82716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9" name="Grupo 33"/>
            <p:cNvGrpSpPr>
              <a:grpSpLocks/>
            </p:cNvGrpSpPr>
            <p:nvPr/>
          </p:nvGrpSpPr>
          <p:grpSpPr bwMode="auto">
            <a:xfrm>
              <a:off x="3567447" y="4185176"/>
              <a:ext cx="5464825" cy="828000"/>
              <a:chOff x="3779912" y="1476079"/>
              <a:chExt cx="5758398" cy="828993"/>
            </a:xfrm>
          </p:grpSpPr>
          <p:sp>
            <p:nvSpPr>
              <p:cNvPr id="68" name="Retângulo 67"/>
              <p:cNvSpPr/>
              <p:nvPr/>
            </p:nvSpPr>
            <p:spPr>
              <a:xfrm>
                <a:off x="4140311" y="1476079"/>
                <a:ext cx="5397999" cy="82899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Macroprocessos de Atenção às Condições Crônicas </a:t>
                </a:r>
                <a:r>
                  <a:rPr lang="pt-BR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não agudizadas, </a:t>
                </a:r>
                <a:r>
                  <a:rPr lang="pt-BR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Enfermidades e Pessoas </a:t>
                </a:r>
                <a:r>
                  <a:rPr lang="pt-BR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Hiperutilizadoras</a:t>
                </a:r>
                <a:endParaRPr lang="pt-BR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9" name="Retângulo 68"/>
              <p:cNvSpPr/>
              <p:nvPr/>
            </p:nvSpPr>
            <p:spPr>
              <a:xfrm>
                <a:off x="3779912" y="1476079"/>
                <a:ext cx="376276" cy="82899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10" name="Grupo 36"/>
            <p:cNvGrpSpPr>
              <a:grpSpLocks/>
            </p:cNvGrpSpPr>
            <p:nvPr/>
          </p:nvGrpSpPr>
          <p:grpSpPr bwMode="auto">
            <a:xfrm>
              <a:off x="3567447" y="3285168"/>
              <a:ext cx="5466384" cy="828000"/>
              <a:chOff x="3779912" y="1476078"/>
              <a:chExt cx="5760041" cy="828994"/>
            </a:xfrm>
          </p:grpSpPr>
          <p:sp>
            <p:nvSpPr>
              <p:cNvPr id="71" name="Retângulo 70"/>
              <p:cNvSpPr/>
              <p:nvPr/>
            </p:nvSpPr>
            <p:spPr>
              <a:xfrm>
                <a:off x="4140311" y="1476078"/>
                <a:ext cx="5399642" cy="828994"/>
              </a:xfrm>
              <a:prstGeom prst="rect">
                <a:avLst/>
              </a:prstGeom>
              <a:solidFill>
                <a:srgbClr val="FFE5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Macroprocessos de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Atenção Preventiva</a:t>
                </a:r>
              </a:p>
            </p:txBody>
          </p:sp>
          <p:sp>
            <p:nvSpPr>
              <p:cNvPr id="72" name="Retângulo 71"/>
              <p:cNvSpPr/>
              <p:nvPr/>
            </p:nvSpPr>
            <p:spPr>
              <a:xfrm>
                <a:off x="3779912" y="1476078"/>
                <a:ext cx="376276" cy="82899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</p:grpSp>
        <p:grpSp>
          <p:nvGrpSpPr>
            <p:cNvPr id="11" name="Grupo 39"/>
            <p:cNvGrpSpPr>
              <a:grpSpLocks/>
            </p:cNvGrpSpPr>
            <p:nvPr/>
          </p:nvGrpSpPr>
          <p:grpSpPr bwMode="auto">
            <a:xfrm>
              <a:off x="3567447" y="2384976"/>
              <a:ext cx="5466384" cy="828362"/>
              <a:chOff x="3779912" y="1484888"/>
              <a:chExt cx="5760041" cy="827533"/>
            </a:xfrm>
          </p:grpSpPr>
          <p:sp>
            <p:nvSpPr>
              <p:cNvPr id="74" name="Retângulo 73"/>
              <p:cNvSpPr/>
              <p:nvPr/>
            </p:nvSpPr>
            <p:spPr>
              <a:xfrm>
                <a:off x="4140311" y="1484888"/>
                <a:ext cx="5399642" cy="8271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Macroprocessos de</a:t>
                </a:r>
              </a:p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Demandas Administrativas</a:t>
                </a:r>
              </a:p>
            </p:txBody>
          </p:sp>
          <p:sp>
            <p:nvSpPr>
              <p:cNvPr id="75" name="Retângulo 74"/>
              <p:cNvSpPr/>
              <p:nvPr/>
            </p:nvSpPr>
            <p:spPr>
              <a:xfrm>
                <a:off x="3779912" y="1485250"/>
                <a:ext cx="376276" cy="82717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</a:p>
            </p:txBody>
          </p:sp>
        </p:grp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9" t="3296" r="14511" b="2827"/>
            <a:stretch>
              <a:fillRect/>
            </a:stretch>
          </p:blipFill>
          <p:spPr bwMode="auto">
            <a:xfrm>
              <a:off x="804863" y="4679950"/>
              <a:ext cx="944562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r="9233"/>
            <a:stretch>
              <a:fillRect/>
            </a:stretch>
          </p:blipFill>
          <p:spPr bwMode="auto">
            <a:xfrm>
              <a:off x="1579563" y="3722688"/>
              <a:ext cx="11271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upo 14"/>
            <p:cNvGrpSpPr/>
            <p:nvPr/>
          </p:nvGrpSpPr>
          <p:grpSpPr>
            <a:xfrm>
              <a:off x="205936" y="5805264"/>
              <a:ext cx="2925904" cy="389232"/>
              <a:chOff x="251520" y="5600472"/>
              <a:chExt cx="3599880" cy="36004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9" name="Retângulo 78"/>
              <p:cNvSpPr/>
              <p:nvPr/>
            </p:nvSpPr>
            <p:spPr>
              <a:xfrm>
                <a:off x="251520" y="5613996"/>
                <a:ext cx="3599880" cy="333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000" b="1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0" name="Elipse 79"/>
              <p:cNvSpPr/>
              <p:nvPr/>
            </p:nvSpPr>
            <p:spPr>
              <a:xfrm>
                <a:off x="1835436" y="5600472"/>
                <a:ext cx="432048" cy="36004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3567600" y="548864"/>
              <a:ext cx="5472000" cy="828000"/>
              <a:chOff x="3567600" y="476672"/>
              <a:chExt cx="5472000" cy="828000"/>
            </a:xfrm>
          </p:grpSpPr>
          <p:sp>
            <p:nvSpPr>
              <p:cNvPr id="82" name="Retângulo 81"/>
              <p:cNvSpPr/>
              <p:nvPr/>
            </p:nvSpPr>
            <p:spPr bwMode="auto">
              <a:xfrm>
                <a:off x="3567600" y="476672"/>
                <a:ext cx="5472000" cy="82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Macroprocessos de</a:t>
                </a:r>
              </a:p>
              <a:p>
                <a:pPr algn="ctr">
                  <a:defRPr/>
                </a:pPr>
                <a:r>
                  <a:rPr lang="pt-BR" dirty="0" smtClean="0">
                    <a:solidFill>
                      <a:schemeClr val="tx1"/>
                    </a:solidFill>
                    <a:latin typeface="Verdana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Autocuidado Apoiado</a:t>
                </a:r>
                <a:endParaRPr lang="pt-BR" dirty="0">
                  <a:solidFill>
                    <a:schemeClr val="tx1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4599" name="Imagem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8" r="9233"/>
              <a:stretch>
                <a:fillRect/>
              </a:stretch>
            </p:blipFill>
            <p:spPr bwMode="auto">
              <a:xfrm>
                <a:off x="3676903" y="626904"/>
                <a:ext cx="535057" cy="419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upo 1"/>
            <p:cNvGrpSpPr>
              <a:grpSpLocks/>
            </p:cNvGrpSpPr>
            <p:nvPr/>
          </p:nvGrpSpPr>
          <p:grpSpPr bwMode="auto">
            <a:xfrm>
              <a:off x="3567599" y="1484968"/>
              <a:ext cx="5472000" cy="828000"/>
              <a:chOff x="3418666" y="5229278"/>
              <a:chExt cx="5764515" cy="827168"/>
            </a:xfrm>
          </p:grpSpPr>
          <p:sp>
            <p:nvSpPr>
              <p:cNvPr id="85" name="Retângulo 84"/>
              <p:cNvSpPr/>
              <p:nvPr/>
            </p:nvSpPr>
            <p:spPr>
              <a:xfrm>
                <a:off x="3418666" y="5229278"/>
                <a:ext cx="5764515" cy="827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Macroprocessos de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dirty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Atenção Domiciliar</a:t>
                </a:r>
              </a:p>
            </p:txBody>
          </p:sp>
          <p:pic>
            <p:nvPicPr>
              <p:cNvPr id="24597" name="Imagem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89" t="3296" r="14511" b="2827"/>
              <a:stretch>
                <a:fillRect/>
              </a:stretch>
            </p:blipFill>
            <p:spPr bwMode="auto">
              <a:xfrm>
                <a:off x="3622532" y="5433312"/>
                <a:ext cx="323226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4" name="Text Box 44"/>
            <p:cNvSpPr txBox="1">
              <a:spLocks noChangeArrowheads="1"/>
            </p:cNvSpPr>
            <p:nvPr/>
          </p:nvSpPr>
          <p:spPr bwMode="auto">
            <a:xfrm>
              <a:off x="0" y="44450"/>
              <a:ext cx="9144000" cy="51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 b="1" dirty="0">
                  <a:solidFill>
                    <a:schemeClr val="accent2"/>
                  </a:solidFill>
                </a:rPr>
                <a:t>O PROCESSO DE CONSTRUÇÃO SOCIAL DA APS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5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8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>
            <a:off x="694262" y="1955793"/>
            <a:ext cx="7721600" cy="424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246" y="678435"/>
            <a:ext cx="8923807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ORGANIZAÇÃO DOS MICROPROCESSOS BÁSICOS </a:t>
            </a:r>
            <a:r>
              <a:rPr lang="pt-BR" altLang="pt-BR" sz="32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SALA DE VACINA</a:t>
            </a:r>
            <a:endParaRPr lang="pt-BR" altLang="pt-BR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8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>
            <a:off x="609597" y="1837262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0246" y="678435"/>
            <a:ext cx="8923807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ORGANIZAÇÃO DOS MICROPROCESSOS BÁSICOS </a:t>
            </a:r>
            <a:r>
              <a:rPr lang="pt-BR" altLang="pt-BR" sz="32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SALA DE VACINA</a:t>
            </a:r>
            <a:endParaRPr lang="pt-BR" altLang="pt-BR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IMG_4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55596" y="1882143"/>
            <a:ext cx="8517467" cy="468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46" y="678435"/>
            <a:ext cx="8923807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ORGANIZAÇÃO DOS MICROPROCESSOS BÁSICOS </a:t>
            </a:r>
            <a:r>
              <a:rPr lang="pt-BR" altLang="pt-BR" sz="32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SALA DE VACINA</a:t>
            </a:r>
            <a:endParaRPr lang="pt-BR" altLang="pt-BR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409575" y="904525"/>
            <a:ext cx="843438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Cinco rãs estão sentadas em um tronco e quatro delas resolveram saltar dali.</a:t>
            </a:r>
          </a:p>
          <a:p>
            <a:pPr algn="just">
              <a:lnSpc>
                <a:spcPct val="130000"/>
              </a:lnSpc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Quantas restaram?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2438" y="3737815"/>
            <a:ext cx="843438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Resposta: Cinco </a:t>
            </a:r>
          </a:p>
          <a:p>
            <a:pPr algn="just">
              <a:lnSpc>
                <a:spcPct val="130000"/>
              </a:lnSpc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Por que? Por que existe uma grande diferença entre  resolver e fazer.</a:t>
            </a:r>
          </a:p>
        </p:txBody>
      </p:sp>
    </p:spTree>
    <p:extLst>
      <p:ext uri="{BB962C8B-B14F-4D97-AF65-F5344CB8AC3E}">
        <p14:creationId xmlns:p14="http://schemas.microsoft.com/office/powerpoint/2010/main" val="11952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24400" y="3691466"/>
            <a:ext cx="3593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Obrigada!</a:t>
            </a:r>
            <a:endParaRPr lang="pt-BR" sz="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8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118" y="637720"/>
            <a:ext cx="4053814" cy="814982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Alicerce da APS 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77245" y="5350128"/>
            <a:ext cx="810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Fonte: Mendes EV. A  construção social da atenção primária à saúde.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2015.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170" y="378314"/>
            <a:ext cx="636834" cy="114203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t="13163"/>
          <a:stretch/>
        </p:blipFill>
        <p:spPr>
          <a:xfrm>
            <a:off x="6812305" y="378313"/>
            <a:ext cx="1753528" cy="114203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06168" y="2204810"/>
            <a:ext cx="76835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457200">
              <a:lnSpc>
                <a:spcPct val="12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Intervenções na estrutura: recursos humanos, recursos físicos, recursos materiais, recursos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financeiros</a:t>
            </a:r>
          </a:p>
        </p:txBody>
      </p:sp>
    </p:spTree>
    <p:extLst>
      <p:ext uri="{BB962C8B-B14F-4D97-AF65-F5344CB8AC3E}">
        <p14:creationId xmlns:p14="http://schemas.microsoft.com/office/powerpoint/2010/main" val="5921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05" y="1810236"/>
            <a:ext cx="8897695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territorialização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cadastramento das famílias</a:t>
            </a:r>
          </a:p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classificação de riscos familiares</a:t>
            </a:r>
          </a:p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diagnóstico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local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estratificação de risco das condições crônicas</a:t>
            </a:r>
          </a:p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programação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monitoramento por estratos de risco</a:t>
            </a:r>
            <a:endParaRPr lang="pt-BR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agenda</a:t>
            </a:r>
          </a:p>
          <a:p>
            <a:pPr marL="657225" indent="-457200">
              <a:spcBef>
                <a:spcPts val="300"/>
              </a:spcBef>
              <a:buClr>
                <a:srgbClr val="B00000"/>
              </a:buClr>
              <a:buSzPct val="90000"/>
              <a:buFont typeface="Arial" charset="0"/>
              <a:buChar char="•"/>
              <a:tabLst>
                <a:tab pos="542925" algn="l"/>
              </a:tabLst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contratualização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722" y="178865"/>
            <a:ext cx="969283" cy="173821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00624" y="5849504"/>
            <a:ext cx="810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Fonte: Mendes EV. A  construção social da atenção primária à saúde.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2015.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762204" y="93342"/>
            <a:ext cx="4053814" cy="814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ALICERCE DA APS 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16018" y="2083576"/>
            <a:ext cx="2950987" cy="9541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chemeClr val="accent5">
                    <a:lumMod val="75000"/>
                  </a:schemeClr>
                </a:solidFill>
              </a:rPr>
              <a:t>DÃO SUPORTE AO ATENDIMENTO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62"/>
          <p:cNvSpPr/>
          <p:nvPr/>
        </p:nvSpPr>
        <p:spPr bwMode="auto">
          <a:xfrm>
            <a:off x="300624" y="929484"/>
            <a:ext cx="357094" cy="880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00548" y="1091686"/>
            <a:ext cx="508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0013">
              <a:spcBef>
                <a:spcPts val="600"/>
              </a:spcBef>
              <a:buClr>
                <a:srgbClr val="B00000"/>
              </a:buClr>
              <a:buSzPct val="90000"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Macroprocessos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básicos da APS:</a:t>
            </a:r>
          </a:p>
        </p:txBody>
      </p:sp>
    </p:spTree>
    <p:extLst>
      <p:ext uri="{BB962C8B-B14F-4D97-AF65-F5344CB8AC3E}">
        <p14:creationId xmlns:p14="http://schemas.microsoft.com/office/powerpoint/2010/main" val="1638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5"/>
          <p:cNvSpPr/>
          <p:nvPr/>
        </p:nvSpPr>
        <p:spPr>
          <a:xfrm>
            <a:off x="474243" y="1786587"/>
            <a:ext cx="58081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Acolhimento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inicial do usuário</a:t>
            </a:r>
          </a:p>
          <a:p>
            <a:pPr marL="342900" lvl="0" indent="-342900">
              <a:buFont typeface="Arial"/>
              <a:buChar char="•"/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Recepção – BLOCO DE HORAS</a:t>
            </a:r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Fluxos internos</a:t>
            </a:r>
          </a:p>
          <a:p>
            <a:pPr marL="342900" lvl="0" indent="-342900"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Vacinação</a:t>
            </a:r>
          </a:p>
          <a:p>
            <a:pPr marL="342900" lvl="0" indent="-342900"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Curativo</a:t>
            </a:r>
          </a:p>
          <a:p>
            <a:pPr marL="342900" lvl="0" indent="-342900"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Farmácia</a:t>
            </a:r>
          </a:p>
          <a:p>
            <a:pPr marL="342900" lvl="0" indent="-342900"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Dispensação de medicamentos </a:t>
            </a:r>
            <a:endParaRPr lang="pt-BR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Coleta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de exames</a:t>
            </a:r>
          </a:p>
          <a:p>
            <a:pPr marL="342900" lvl="0" indent="-342900"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Procedimentos terapêuticos</a:t>
            </a:r>
          </a:p>
          <a:p>
            <a:pPr marL="342900" indent="-342900">
              <a:buFont typeface="Arial"/>
              <a:buChar char="•"/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Prontuário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eletrônico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90740" y="2626368"/>
            <a:ext cx="2466350" cy="13234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GARANTEM QUALIDADE E SEGURANÇA DAS PESSOAS</a:t>
            </a:r>
            <a:endParaRPr lang="pt-B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tângulo 62"/>
          <p:cNvSpPr/>
          <p:nvPr/>
        </p:nvSpPr>
        <p:spPr bwMode="auto">
          <a:xfrm>
            <a:off x="445667" y="742890"/>
            <a:ext cx="357094" cy="880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" name="Retângulo 1"/>
          <p:cNvSpPr/>
          <p:nvPr/>
        </p:nvSpPr>
        <p:spPr>
          <a:xfrm>
            <a:off x="745591" y="919380"/>
            <a:ext cx="508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0013">
              <a:spcBef>
                <a:spcPts val="600"/>
              </a:spcBef>
              <a:buClr>
                <a:srgbClr val="B00000"/>
              </a:buClr>
              <a:buSzPct val="90000"/>
            </a:pPr>
            <a:r>
              <a:rPr lang="pt-BR" sz="2800" b="1" dirty="0" err="1" smtClean="0">
                <a:solidFill>
                  <a:schemeClr val="accent5">
                    <a:lumMod val="75000"/>
                  </a:schemeClr>
                </a:solidFill>
              </a:rPr>
              <a:t>Microprocessos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básicos da APS: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807" y="134102"/>
            <a:ext cx="969283" cy="1738213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2362546" y="104877"/>
            <a:ext cx="4053814" cy="814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ALICERCE DA APS </a:t>
            </a:r>
            <a:endParaRPr lang="pt-BR" sz="4000" b="1" dirty="0">
              <a:solidFill>
                <a:schemeClr val="accent5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4" y="1195919"/>
            <a:ext cx="3937000" cy="51435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465004" y="1890182"/>
            <a:ext cx="4391130" cy="34776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pt-BR" sz="5400" b="1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>Onde está a sala de vacina na </a:t>
            </a:r>
            <a:r>
              <a:rPr lang="pt-BR" sz="5400" b="1" smtClean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>casa da APS?</a:t>
            </a:r>
            <a:endParaRPr lang="pt-BR" sz="5400" b="1" dirty="0">
              <a:solidFill>
                <a:schemeClr val="accent2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7" y="1517652"/>
            <a:ext cx="3937000" cy="51435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895370" y="430743"/>
            <a:ext cx="7417963" cy="217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340">
              <a:spcAft>
                <a:spcPts val="0"/>
              </a:spcAft>
            </a:pPr>
            <a:r>
              <a:rPr lang="pt-BR" b="1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>Onde está a sala de vacina na casa da APS?</a:t>
            </a:r>
            <a:endParaRPr lang="pt-BR" b="1" dirty="0">
              <a:solidFill>
                <a:schemeClr val="accent2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eta Dobrada para Cima 5"/>
          <p:cNvSpPr/>
          <p:nvPr/>
        </p:nvSpPr>
        <p:spPr>
          <a:xfrm>
            <a:off x="4325886" y="5757332"/>
            <a:ext cx="2387600" cy="76200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832118" y="4870422"/>
            <a:ext cx="3396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Microprocesso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 básico</a:t>
            </a:r>
            <a:endParaRPr lang="pt-BR" sz="2800" b="1" dirty="0">
              <a:solidFill>
                <a:schemeClr val="tx2">
                  <a:lumMod val="60000"/>
                  <a:lumOff val="4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Verdana" pitchFamily="34" charset="0"/>
                <a:cs typeface="Verdana" pitchFamily="34" charset="0"/>
              </a:rPr>
              <a:t>Alicerce da Casa 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eta Dobrada para Cima 8"/>
          <p:cNvSpPr/>
          <p:nvPr/>
        </p:nvSpPr>
        <p:spPr>
          <a:xfrm flipV="1">
            <a:off x="4294717" y="3296982"/>
            <a:ext cx="2387600" cy="699285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952151" y="3870038"/>
            <a:ext cx="31566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Macroprocesso </a:t>
            </a:r>
            <a:endParaRPr lang="pt-BR" sz="2800" b="1" dirty="0">
              <a:solidFill>
                <a:srgbClr val="FFC000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Atenção Preventiva</a:t>
            </a:r>
            <a:endParaRPr lang="pt-B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8425" y="2615666"/>
            <a:ext cx="8642350" cy="20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22225" algn="just" defTabSz="762000">
              <a:spcBef>
                <a:spcPct val="20000"/>
              </a:spcBef>
            </a:pP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PROCESSO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é um conjunto de operações sucessivas e ou paralelas que proporcionam um resultado bem definido. </a:t>
            </a:r>
          </a:p>
          <a:p>
            <a:pPr marL="342900" indent="-342900" algn="just" defTabSz="762000">
              <a:spcBef>
                <a:spcPct val="20000"/>
              </a:spcBef>
            </a:pPr>
            <a:r>
              <a:rPr lang="pt-BR" sz="4400" dirty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09957"/>
            <a:ext cx="7772400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PROCESSO: CONCEITO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500" y="1992839"/>
            <a:ext cx="8153400" cy="3686175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40000"/>
              </a:lnSpc>
              <a:buFont typeface="Wingdings 3" charset="0"/>
              <a:buNone/>
            </a:pP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Para a Fundação Nacional da Qualidade (2008), processo é qualquer ação ou atividade que transforme uma entrada numa saída e agrega valor para o cliente final.</a:t>
            </a:r>
          </a:p>
          <a:p>
            <a:pPr marL="0" indent="0" algn="just" eaLnBrk="1" hangingPunct="1">
              <a:lnSpc>
                <a:spcPct val="140000"/>
              </a:lnSpc>
            </a:pPr>
            <a:endParaRPr lang="pt-BR" sz="32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628488"/>
            <a:ext cx="7772400" cy="617385"/>
          </a:xfrm>
          <a:prstGeom prst="rect">
            <a:avLst/>
          </a:prstGeom>
          <a:effectLst>
            <a:outerShdw blurRad="63500" dist="38099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PROCESSO: CONCEITO</a:t>
            </a:r>
            <a:endParaRPr lang="pt-BR" altLang="pt-BR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57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</TotalTime>
  <Words>786</Words>
  <Application>Microsoft Macintosh PowerPoint</Application>
  <PresentationFormat>Apresentação na tela (4:3)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Calibri</vt:lpstr>
      <vt:lpstr>Cambria</vt:lpstr>
      <vt:lpstr>ＭＳ Ｐゴシック</vt:lpstr>
      <vt:lpstr>Times New Roman</vt:lpstr>
      <vt:lpstr>Trebuchet MS</vt:lpstr>
      <vt:lpstr>Verdana</vt:lpstr>
      <vt:lpstr>Wingdings 3</vt:lpstr>
      <vt:lpstr>Arial</vt:lpstr>
      <vt:lpstr>Office Theme</vt:lpstr>
      <vt:lpstr>MICROPROCESSO  SALA DE VACINA</vt:lpstr>
      <vt:lpstr>Apresentação do PowerPoint</vt:lpstr>
      <vt:lpstr>Alicerce da APS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Rubia Pereira Barra</dc:creator>
  <cp:lastModifiedBy>Rubia Barra</cp:lastModifiedBy>
  <cp:revision>108</cp:revision>
  <dcterms:created xsi:type="dcterms:W3CDTF">2013-07-05T11:11:01Z</dcterms:created>
  <dcterms:modified xsi:type="dcterms:W3CDTF">2017-09-21T17:15:41Z</dcterms:modified>
</cp:coreProperties>
</file>