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72" r:id="rId10"/>
    <p:sldId id="294" r:id="rId11"/>
    <p:sldId id="295" r:id="rId12"/>
    <p:sldId id="296" r:id="rId13"/>
    <p:sldId id="297" r:id="rId14"/>
    <p:sldId id="298" r:id="rId15"/>
    <p:sldId id="281" r:id="rId16"/>
    <p:sldId id="282" r:id="rId17"/>
    <p:sldId id="283" r:id="rId18"/>
    <p:sldId id="284" r:id="rId19"/>
    <p:sldId id="285" r:id="rId20"/>
    <p:sldId id="287" r:id="rId21"/>
    <p:sldId id="288" r:id="rId22"/>
    <p:sldId id="290" r:id="rId23"/>
    <p:sldId id="291" r:id="rId24"/>
    <p:sldId id="292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7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171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3B218-1D48-4384-9DD0-27E38F4A46AF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4F7D7-1F9C-4535-877D-9926F93A8C3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9524-9DE4-8E46-8792-0BEA2AE0A04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199-84CB-BE4C-A581-52F9D5181A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66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9524-9DE4-8E46-8792-0BEA2AE0A04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199-84CB-BE4C-A581-52F9D5181A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52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9524-9DE4-8E46-8792-0BEA2AE0A04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199-84CB-BE4C-A581-52F9D5181A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02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9524-9DE4-8E46-8792-0BEA2AE0A04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199-84CB-BE4C-A581-52F9D5181A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89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9524-9DE4-8E46-8792-0BEA2AE0A04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199-84CB-BE4C-A581-52F9D5181A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275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9524-9DE4-8E46-8792-0BEA2AE0A04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199-84CB-BE4C-A581-52F9D5181A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65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9524-9DE4-8E46-8792-0BEA2AE0A04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199-84CB-BE4C-A581-52F9D5181A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34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9524-9DE4-8E46-8792-0BEA2AE0A04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199-84CB-BE4C-A581-52F9D5181A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87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9524-9DE4-8E46-8792-0BEA2AE0A04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199-84CB-BE4C-A581-52F9D5181A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38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9524-9DE4-8E46-8792-0BEA2AE0A04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199-84CB-BE4C-A581-52F9D5181A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88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9524-9DE4-8E46-8792-0BEA2AE0A04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199-84CB-BE4C-A581-52F9D5181A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07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9524-9DE4-8E46-8792-0BEA2AE0A04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B199-84CB-BE4C-A581-52F9D5181A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953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0160" y="-18146"/>
            <a:ext cx="9215120" cy="6892909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4780564" y="2061029"/>
            <a:ext cx="4261754" cy="134822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Diretrizes </a:t>
            </a:r>
            <a:b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 Política Estadual de Reordenamento da Rede Assistencial de Saúde do Piauí</a:t>
            </a:r>
            <a:endParaRPr lang="pt-BR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5595179" y="6130195"/>
            <a:ext cx="3418110" cy="7445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Abril/2015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b="1" dirty="0">
              <a:latin typeface="Baskerville Old Face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56144" y="4611692"/>
            <a:ext cx="395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Saúde chegando até você</a:t>
            </a:r>
            <a:endParaRPr lang="pt-BR" sz="2000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Imagem 5" descr="GOVER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342" y="261256"/>
            <a:ext cx="1552947" cy="88871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043658" y="5576197"/>
            <a:ext cx="2998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Secretário Francisco Costa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2040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4458" y="-52940"/>
            <a:ext cx="9267288" cy="693193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15511" y="724489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Arial Black" pitchFamily="34" charset="0"/>
              </a:rPr>
              <a:t>PROPOSTA DE REORIENTAÇÃO DA REDE ASSISTENCIAL</a:t>
            </a:r>
            <a:endParaRPr lang="pt-BR" sz="1600" b="1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00890" y="1807259"/>
            <a:ext cx="4190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UNIDADE ASSISTENCIAL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PORTE  I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71600" y="3111690"/>
            <a:ext cx="6690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buFont typeface="Arial" pitchFamily="34" charset="0"/>
              <a:buChar char="•"/>
            </a:pPr>
            <a:r>
              <a:rPr lang="pt-BR" sz="2400" dirty="0" smtClean="0"/>
              <a:t>Retaguarda para ESF</a:t>
            </a:r>
          </a:p>
          <a:p>
            <a:pPr fontAlgn="t">
              <a:buFont typeface="Arial" pitchFamily="34" charset="0"/>
              <a:buChar char="•"/>
            </a:pPr>
            <a:r>
              <a:rPr lang="pt-BR" sz="2400" dirty="0" smtClean="0"/>
              <a:t>Sede de NASF</a:t>
            </a:r>
          </a:p>
          <a:p>
            <a:pPr fontAlgn="t">
              <a:buFont typeface="Arial" pitchFamily="34" charset="0"/>
              <a:buChar char="•"/>
            </a:pPr>
            <a:r>
              <a:rPr lang="pt-BR" sz="2400" dirty="0" smtClean="0"/>
              <a:t>Sede de CEO</a:t>
            </a:r>
          </a:p>
          <a:p>
            <a:pPr fontAlgn="t">
              <a:buFont typeface="Arial" pitchFamily="34" charset="0"/>
              <a:buChar char="•"/>
            </a:pPr>
            <a:r>
              <a:rPr lang="pt-BR" sz="2400" dirty="0" smtClean="0"/>
              <a:t>Sede de CAPS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Observação para Urgências Básicas (primeiro atendimento).</a:t>
            </a:r>
          </a:p>
          <a:p>
            <a:pPr fontAlgn="t"/>
            <a:endParaRPr lang="pt-BR" sz="2400" dirty="0" smtClean="0"/>
          </a:p>
          <a:p>
            <a:endParaRPr lang="pt-BR" sz="2400" dirty="0"/>
          </a:p>
        </p:txBody>
      </p:sp>
      <p:pic>
        <p:nvPicPr>
          <p:cNvPr id="8" name="Imagem 7" descr="GOVER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342" y="261256"/>
            <a:ext cx="1552947" cy="8887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4458" y="-52940"/>
            <a:ext cx="9267288" cy="693193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00890" y="1330205"/>
            <a:ext cx="4190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UNIDADE ASSISTENCIAL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PORTE  II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71600" y="2591812"/>
            <a:ext cx="669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pt-BR" sz="2400" dirty="0" smtClean="0"/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968991" y="2591813"/>
            <a:ext cx="74892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buFont typeface="Arial" pitchFamily="34" charset="0"/>
              <a:buChar char="•"/>
            </a:pPr>
            <a:r>
              <a:rPr lang="pt-BR" sz="2400" dirty="0" smtClean="0"/>
              <a:t>Retaguarda para ESF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Parto normal</a:t>
            </a:r>
          </a:p>
          <a:p>
            <a:pPr fontAlgn="t">
              <a:buFont typeface="Arial" pitchFamily="34" charset="0"/>
              <a:buChar char="•"/>
            </a:pPr>
            <a:r>
              <a:rPr lang="pt-BR" sz="2400" dirty="0" smtClean="0"/>
              <a:t>Observação , Estabilização e Primeiro atendimento de urgência clínica, pediátrica, obstétrica , traumatológica e psiquiátrica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4458" y="-52940"/>
            <a:ext cx="9267288" cy="693193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00890" y="1330205"/>
            <a:ext cx="4190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UNIDADE ASSISTENCIAL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PORTE  III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71600" y="2639705"/>
            <a:ext cx="6509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2400" b="1" dirty="0" smtClean="0"/>
              <a:t>Urgência e Emergência 24 horas</a:t>
            </a:r>
          </a:p>
          <a:p>
            <a:pPr fontAlgn="t"/>
            <a:r>
              <a:rPr lang="pt-BR" sz="2400" b="1" dirty="0" smtClean="0"/>
              <a:t>Parto normal </a:t>
            </a:r>
          </a:p>
          <a:p>
            <a:pPr fontAlgn="t"/>
            <a:r>
              <a:rPr lang="pt-BR" sz="2400" b="1" dirty="0" smtClean="0"/>
              <a:t>Estabilização</a:t>
            </a:r>
          </a:p>
          <a:p>
            <a:pPr fontAlgn="t"/>
            <a:r>
              <a:rPr lang="pt-BR" sz="2400" b="1" dirty="0" smtClean="0"/>
              <a:t>Internação clínica, pediátrica, traumatológica e obstétrica</a:t>
            </a:r>
          </a:p>
          <a:p>
            <a:pPr fontAlgn="t"/>
            <a:r>
              <a:rPr lang="pt-BR" sz="2400" b="1" dirty="0" smtClean="0"/>
              <a:t>Cirurgias Eletivas</a:t>
            </a:r>
          </a:p>
          <a:p>
            <a:pPr fontAlgn="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4458" y="-52940"/>
            <a:ext cx="9267288" cy="693193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00890" y="1330205"/>
            <a:ext cx="4190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HOSPITAIS REGIONAIS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( acima 50 leitos)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800" y="2639705"/>
            <a:ext cx="77723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Internação nas especialidades Clínica Médica, Cirurgia/Traumatologia, Pediatria e  Ginecologia/</a:t>
            </a:r>
            <a:r>
              <a:rPr lang="pt-BR" sz="2400" dirty="0" err="1" smtClean="0"/>
              <a:t>Obstetricia</a:t>
            </a:r>
            <a:r>
              <a:rPr lang="pt-BR" sz="2400" dirty="0" smtClean="0"/>
              <a:t> (parto normal e cirúrgico), psiquiatria com Centro de Recuperação</a:t>
            </a:r>
          </a:p>
          <a:p>
            <a:pPr algn="ctr"/>
            <a:r>
              <a:rPr lang="pt-BR" sz="2400" dirty="0" smtClean="0"/>
              <a:t>Pós-anestesia  e atenção às urgências</a:t>
            </a:r>
          </a:p>
          <a:p>
            <a:pPr fontAlgn="t">
              <a:buFont typeface="Arial" pitchFamily="34" charset="0"/>
              <a:buChar char="•"/>
            </a:pPr>
            <a:endParaRPr lang="pt-BR" sz="2400" dirty="0" smtClean="0"/>
          </a:p>
          <a:p>
            <a:pPr fontAlgn="t"/>
            <a:endParaRPr lang="pt-BR" sz="2400" b="1" dirty="0" smtClean="0"/>
          </a:p>
          <a:p>
            <a:pPr fontAlgn="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4458" y="-73932"/>
            <a:ext cx="9267288" cy="693193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05607" y="853151"/>
            <a:ext cx="4190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HOSPITAIS DE REFERÊNCIA MACRORREGIONAL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1195" y="1576149"/>
            <a:ext cx="84479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endParaRPr lang="pt-BR" sz="2400" dirty="0" smtClean="0"/>
          </a:p>
          <a:p>
            <a:pPr algn="just" fontAlgn="t"/>
            <a:endParaRPr lang="pt-BR" sz="2400" dirty="0" smtClean="0"/>
          </a:p>
          <a:p>
            <a:pPr algn="just" fontAlgn="t"/>
            <a:r>
              <a:rPr lang="pt-BR" sz="2400" dirty="0" smtClean="0"/>
              <a:t>Internação nas especialidades Clínica Médica, Cirurgia/Traumatologia Pediatria e Ginecologia/Obstetrícia (parto normal e cirúrgico), psiquiatria, com Centro de Recuperação Pós anestesia  e atenção às urgências e  emergência  Clínicas e cirúrgicas,  24h; unidade de Observação e RCP; UTI adulto e neonatal e neurocirurgias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11" y="1"/>
            <a:ext cx="9150112" cy="68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39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0" y="-18146"/>
            <a:ext cx="9215120" cy="6892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36" y="2666052"/>
            <a:ext cx="3255084" cy="1805341"/>
          </a:xfrm>
          <a:prstGeom prst="rect">
            <a:avLst/>
          </a:prstGeom>
        </p:spPr>
      </p:pic>
      <p:pic>
        <p:nvPicPr>
          <p:cNvPr id="2" name="Picture 1" descr="LOGO_GOVERN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86" y="5111683"/>
            <a:ext cx="1295776" cy="15047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0408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458" y="-52940"/>
            <a:ext cx="9267288" cy="6931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01" y="433045"/>
            <a:ext cx="963983" cy="534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01" y="163392"/>
            <a:ext cx="1436210" cy="7644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6361" y="1599800"/>
            <a:ext cx="643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Consórcios de Saúde: o que são?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6361" y="2077015"/>
            <a:ext cx="6744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Iniciativa autônoma que ocorre entre municípios, que se associam para gerir e prover, conjuntamente, serviços de saúde à população, otimizando e racionalizando o uso de recursos públicos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79473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458" y="-73932"/>
            <a:ext cx="9267288" cy="6931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01" y="433045"/>
            <a:ext cx="963983" cy="5346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01" y="163392"/>
            <a:ext cx="1436210" cy="76443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53979" y="462715"/>
            <a:ext cx="3931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Objetivos dos Consórcios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3979" y="1318958"/>
            <a:ext cx="6744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Ampliar </a:t>
            </a:r>
            <a:r>
              <a:rPr lang="pt-BR" sz="2400" dirty="0"/>
              <a:t>oferta de serviços especializados aos usuários do SUS, pela promoção de ações de saúde pública </a:t>
            </a:r>
            <a:r>
              <a:rPr lang="pt-BR" sz="2400" dirty="0" smtClean="0"/>
              <a:t>assistencial</a:t>
            </a:r>
            <a:endParaRPr lang="pt-BR" sz="2400" dirty="0"/>
          </a:p>
        </p:txBody>
      </p:sp>
      <p:sp>
        <p:nvSpPr>
          <p:cNvPr id="17" name="Rectangle 16"/>
          <p:cNvSpPr/>
          <p:nvPr/>
        </p:nvSpPr>
        <p:spPr>
          <a:xfrm>
            <a:off x="683191" y="2717948"/>
            <a:ext cx="7587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Atendimento amplificado de usuários, mediante prestação de serviços especializados de média e alta complexidade</a:t>
            </a:r>
          </a:p>
          <a:p>
            <a:r>
              <a:rPr lang="pt-BR" sz="2400" dirty="0" smtClean="0"/>
              <a:t>assegurando os princípios da universalidade, integralidade e acessibilidade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3733" y="4558356"/>
            <a:ext cx="7416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Unir esforços sem comprometer a autonomia de gestão dos municípios</a:t>
            </a:r>
          </a:p>
          <a:p>
            <a:endParaRPr lang="pt-BR" sz="2400" dirty="0"/>
          </a:p>
        </p:txBody>
      </p:sp>
      <p:pic>
        <p:nvPicPr>
          <p:cNvPr id="19" name="Picture 18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82" y="1542197"/>
            <a:ext cx="138051" cy="136938"/>
          </a:xfrm>
          <a:prstGeom prst="rect">
            <a:avLst/>
          </a:prstGeom>
        </p:spPr>
      </p:pic>
      <p:pic>
        <p:nvPicPr>
          <p:cNvPr id="20" name="Picture 19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82" y="3318113"/>
            <a:ext cx="138051" cy="136938"/>
          </a:xfrm>
          <a:prstGeom prst="rect">
            <a:avLst/>
          </a:prstGeom>
        </p:spPr>
      </p:pic>
      <p:pic>
        <p:nvPicPr>
          <p:cNvPr id="21" name="Picture 20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405431" y="4640244"/>
            <a:ext cx="178868" cy="177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7082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3932"/>
            <a:ext cx="9267288" cy="6931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98" y="2356643"/>
            <a:ext cx="3977723" cy="36596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01" y="433045"/>
            <a:ext cx="963983" cy="5346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01" y="163392"/>
            <a:ext cx="1436210" cy="76443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53979" y="748953"/>
            <a:ext cx="3931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Vantagens dos Consórcios 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53978" y="1347663"/>
            <a:ext cx="7252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/>
              <a:t>Captação de recursos públicos adicionais, provenientes de receitas diversas, inclusive do Governo do Estado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53979" y="2067974"/>
            <a:ext cx="6744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Flexibilidade nas regras de compra e de remuneração </a:t>
            </a:r>
            <a:r>
              <a:rPr lang="pt-BR" sz="2000" dirty="0" smtClean="0"/>
              <a:t>profissional</a:t>
            </a:r>
            <a:endParaRPr lang="pt-BR" sz="2000" dirty="0"/>
          </a:p>
        </p:txBody>
      </p:sp>
      <p:sp>
        <p:nvSpPr>
          <p:cNvPr id="33" name="Rectangle 32"/>
          <p:cNvSpPr/>
          <p:nvPr/>
        </p:nvSpPr>
        <p:spPr>
          <a:xfrm>
            <a:off x="853979" y="2679725"/>
            <a:ext cx="6744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/>
              <a:t>Ampliação dos limites nos valores de </a:t>
            </a:r>
            <a:r>
              <a:rPr lang="pt-BR" sz="2000" dirty="0" smtClean="0"/>
              <a:t>licitação</a:t>
            </a:r>
            <a:endParaRPr lang="pt-BR" sz="2000" dirty="0"/>
          </a:p>
        </p:txBody>
      </p:sp>
      <p:pic>
        <p:nvPicPr>
          <p:cNvPr id="34" name="Picture 33" descr="cruz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44" y="1509260"/>
            <a:ext cx="138051" cy="136938"/>
          </a:xfrm>
          <a:prstGeom prst="rect">
            <a:avLst/>
          </a:prstGeom>
        </p:spPr>
      </p:pic>
      <p:pic>
        <p:nvPicPr>
          <p:cNvPr id="35" name="Picture 34" descr="cruz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44" y="2213708"/>
            <a:ext cx="138051" cy="136938"/>
          </a:xfrm>
          <a:prstGeom prst="rect">
            <a:avLst/>
          </a:prstGeom>
        </p:spPr>
      </p:pic>
      <p:pic>
        <p:nvPicPr>
          <p:cNvPr id="36" name="Picture 35" descr="cruz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44" y="2698928"/>
            <a:ext cx="138051" cy="13693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853979" y="3046464"/>
            <a:ext cx="59699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/>
              <a:t>Possibilidade de celebração de convênios, contratos, auxílios, contribuições e subvenções </a:t>
            </a:r>
            <a:r>
              <a:rPr lang="pt-BR" sz="2000" dirty="0" smtClean="0"/>
              <a:t>sociais</a:t>
            </a:r>
          </a:p>
          <a:p>
            <a:pPr lvl="0"/>
            <a:r>
              <a:rPr lang="pt-BR" sz="2000" dirty="0" smtClean="0"/>
              <a:t>ou </a:t>
            </a:r>
            <a:r>
              <a:rPr lang="pt-BR" sz="2000" dirty="0"/>
              <a:t>econômicas</a:t>
            </a:r>
          </a:p>
        </p:txBody>
      </p:sp>
      <p:pic>
        <p:nvPicPr>
          <p:cNvPr id="38" name="Picture 37" descr="cruz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44" y="3188499"/>
            <a:ext cx="138051" cy="13693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53979" y="4014427"/>
            <a:ext cx="6744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/>
              <a:t>Autonomia administrativa e financeira</a:t>
            </a:r>
          </a:p>
        </p:txBody>
      </p:sp>
      <p:pic>
        <p:nvPicPr>
          <p:cNvPr id="40" name="Picture 39" descr="cruz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44" y="4156462"/>
            <a:ext cx="138051" cy="136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9661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7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4458" y="-52940"/>
            <a:ext cx="9267288" cy="6931932"/>
          </a:xfrm>
          <a:prstGeom prst="rect">
            <a:avLst/>
          </a:prstGeom>
        </p:spPr>
      </p:pic>
      <p:sp>
        <p:nvSpPr>
          <p:cNvPr id="11" name="CaixaDeTexto 2"/>
          <p:cNvSpPr txBox="1">
            <a:spLocks noChangeArrowheads="1"/>
          </p:cNvSpPr>
          <p:nvPr/>
        </p:nvSpPr>
        <p:spPr bwMode="auto">
          <a:xfrm>
            <a:off x="323528" y="332656"/>
            <a:ext cx="813752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dirty="0">
              <a:latin typeface="Baskerville Old Face" pitchFamily="18" charset="0"/>
            </a:endParaRPr>
          </a:p>
          <a:p>
            <a:r>
              <a:rPr lang="pt-BR" dirty="0"/>
              <a:t>DETERMINANTES:</a:t>
            </a:r>
          </a:p>
          <a:p>
            <a:endParaRPr lang="pt-BR" dirty="0"/>
          </a:p>
          <a:p>
            <a:pPr algn="just"/>
            <a:r>
              <a:rPr lang="pt-BR" dirty="0" smtClean="0"/>
              <a:t>Rede </a:t>
            </a:r>
            <a:r>
              <a:rPr lang="pt-BR" dirty="0"/>
              <a:t>Assistencial (Hospitalar)  do Estado em precárias condições de </a:t>
            </a:r>
            <a:r>
              <a:rPr lang="pt-BR" dirty="0" smtClean="0"/>
              <a:t>infraestrutura </a:t>
            </a:r>
            <a:r>
              <a:rPr lang="pt-BR" dirty="0"/>
              <a:t>física e de equipamentos. Acresce a isso, insuficiência de recursos humanos e </a:t>
            </a:r>
            <a:r>
              <a:rPr lang="pt-BR" dirty="0" err="1"/>
              <a:t>precarização</a:t>
            </a:r>
            <a:r>
              <a:rPr lang="pt-BR" dirty="0"/>
              <a:t> nas relações de trabalho;</a:t>
            </a:r>
          </a:p>
          <a:p>
            <a:pPr algn="just"/>
            <a:r>
              <a:rPr lang="pt-BR" dirty="0"/>
              <a:t>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Desenho </a:t>
            </a:r>
            <a:r>
              <a:rPr lang="pt-BR" dirty="0"/>
              <a:t>de </a:t>
            </a:r>
            <a:r>
              <a:rPr lang="pt-BR" dirty="0" err="1"/>
              <a:t>Territorialização</a:t>
            </a:r>
            <a:r>
              <a:rPr lang="pt-BR" dirty="0"/>
              <a:t> do Estado – 11 TD -  incompatível com a capacidade de investimentos para estruturação das 11 Regiões de Saúde, dotando-as de </a:t>
            </a:r>
            <a:r>
              <a:rPr lang="pt-BR" dirty="0" err="1"/>
              <a:t>auto-suficiência</a:t>
            </a:r>
            <a:r>
              <a:rPr lang="pt-BR" dirty="0"/>
              <a:t> na oferta de serviços de média e alta complexidade ambulatorial e hospitalar para a população referenciada;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Necessidade </a:t>
            </a:r>
            <a:r>
              <a:rPr lang="pt-BR" dirty="0"/>
              <a:t>de revisão e atualização do </a:t>
            </a:r>
            <a:r>
              <a:rPr lang="pt-BR" dirty="0" err="1" smtClean="0"/>
              <a:t>PDR–Plano</a:t>
            </a:r>
            <a:r>
              <a:rPr lang="pt-BR" dirty="0" smtClean="0"/>
              <a:t> </a:t>
            </a:r>
            <a:r>
              <a:rPr lang="pt-BR" dirty="0"/>
              <a:t>Diretor de Regionalização do Estado para a área da Saúde;  </a:t>
            </a:r>
          </a:p>
          <a:p>
            <a:pPr algn="just">
              <a:buFont typeface="Arial" charset="0"/>
              <a:buChar char="•"/>
            </a:pPr>
            <a:endParaRPr lang="pt-BR" sz="2400" dirty="0">
              <a:latin typeface="Baskerville Old Face" pitchFamily="18" charset="0"/>
            </a:endParaRPr>
          </a:p>
          <a:p>
            <a:pPr algn="just">
              <a:buFont typeface="Arial" charset="0"/>
              <a:buChar char="•"/>
            </a:pPr>
            <a:endParaRPr lang="pt-BR" sz="2400" dirty="0">
              <a:latin typeface="Baskerville Old Face" pitchFamily="18" charset="0"/>
            </a:endParaRPr>
          </a:p>
          <a:p>
            <a:pPr algn="just"/>
            <a:endParaRPr lang="pt-BR" sz="2400" dirty="0">
              <a:latin typeface="Baskerville Old Face" pitchFamily="18" charset="0"/>
            </a:endParaRPr>
          </a:p>
        </p:txBody>
      </p:sp>
      <p:pic>
        <p:nvPicPr>
          <p:cNvPr id="12" name="Picture 10" descr="cru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502" y="1439614"/>
            <a:ext cx="138051" cy="136938"/>
          </a:xfrm>
          <a:prstGeom prst="rect">
            <a:avLst/>
          </a:prstGeom>
        </p:spPr>
      </p:pic>
      <p:pic>
        <p:nvPicPr>
          <p:cNvPr id="7" name="Picture 10" descr="cru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502" y="2806262"/>
            <a:ext cx="138051" cy="136938"/>
          </a:xfrm>
          <a:prstGeom prst="rect">
            <a:avLst/>
          </a:prstGeom>
        </p:spPr>
      </p:pic>
      <p:pic>
        <p:nvPicPr>
          <p:cNvPr id="8" name="Picture 10" descr="cru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8851" y="4159165"/>
            <a:ext cx="138051" cy="136938"/>
          </a:xfrm>
          <a:prstGeom prst="rect">
            <a:avLst/>
          </a:prstGeom>
        </p:spPr>
      </p:pic>
      <p:pic>
        <p:nvPicPr>
          <p:cNvPr id="9" name="Imagem 8" descr="GOVERN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342" y="261256"/>
            <a:ext cx="1552947" cy="88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47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58" y="-52940"/>
            <a:ext cx="9267288" cy="69319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01" y="433045"/>
            <a:ext cx="963983" cy="5346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01" y="163392"/>
            <a:ext cx="1436210" cy="76443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532215" y="1151735"/>
            <a:ext cx="5055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Etapas para Constituição dos Consórcios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94349" y="1904687"/>
            <a:ext cx="5495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Articulação entre gestores municipais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94349" y="2251996"/>
            <a:ext cx="674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Elaboração do protocolo de intenções</a:t>
            </a:r>
          </a:p>
        </p:txBody>
      </p:sp>
      <p:pic>
        <p:nvPicPr>
          <p:cNvPr id="32" name="Picture 31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214" y="2048522"/>
            <a:ext cx="138051" cy="136938"/>
          </a:xfrm>
          <a:prstGeom prst="rect">
            <a:avLst/>
          </a:prstGeom>
        </p:spPr>
      </p:pic>
      <p:pic>
        <p:nvPicPr>
          <p:cNvPr id="33" name="Picture 32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214" y="2397730"/>
            <a:ext cx="138051" cy="13693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794349" y="2645058"/>
            <a:ext cx="5105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Ratificação desse protocolo pelo </a:t>
            </a:r>
            <a:r>
              <a:rPr lang="pt-BR" dirty="0" smtClean="0"/>
              <a:t>Poder</a:t>
            </a:r>
          </a:p>
          <a:p>
            <a:pPr lvl="0"/>
            <a:r>
              <a:rPr lang="pt-BR" dirty="0" smtClean="0"/>
              <a:t>Legislativo</a:t>
            </a:r>
            <a:r>
              <a:rPr lang="pt-BR" dirty="0"/>
              <a:t> </a:t>
            </a:r>
            <a:r>
              <a:rPr lang="pt-BR" dirty="0" smtClean="0"/>
              <a:t>de </a:t>
            </a:r>
            <a:r>
              <a:rPr lang="pt-BR" dirty="0"/>
              <a:t>cada ente consorciado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94349" y="3250338"/>
            <a:ext cx="674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err="1"/>
              <a:t>Pactuação</a:t>
            </a:r>
            <a:r>
              <a:rPr lang="pt-BR" dirty="0"/>
              <a:t> do Contrato de Programa</a:t>
            </a:r>
          </a:p>
        </p:txBody>
      </p:sp>
      <p:pic>
        <p:nvPicPr>
          <p:cNvPr id="36" name="Picture 35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214" y="2788892"/>
            <a:ext cx="138051" cy="136938"/>
          </a:xfrm>
          <a:prstGeom prst="rect">
            <a:avLst/>
          </a:prstGeom>
        </p:spPr>
      </p:pic>
      <p:pic>
        <p:nvPicPr>
          <p:cNvPr id="37" name="Picture 36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214" y="3396072"/>
            <a:ext cx="138051" cy="13693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794349" y="3598074"/>
            <a:ext cx="4297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Contrato de Rateio (obrigações </a:t>
            </a:r>
            <a:r>
              <a:rPr lang="pt-BR" dirty="0" smtClean="0"/>
              <a:t>financeiras</a:t>
            </a:r>
          </a:p>
          <a:p>
            <a:pPr lvl="0"/>
            <a:r>
              <a:rPr lang="pt-BR" dirty="0" smtClean="0"/>
              <a:t>dos </a:t>
            </a:r>
            <a:r>
              <a:rPr lang="pt-BR" dirty="0"/>
              <a:t>entes consorciados 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794349" y="4211552"/>
            <a:ext cx="4297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Definição da dotação </a:t>
            </a:r>
            <a:r>
              <a:rPr lang="pt-BR" dirty="0" smtClean="0"/>
              <a:t>orçamentária</a:t>
            </a:r>
          </a:p>
          <a:p>
            <a:pPr lvl="0"/>
            <a:r>
              <a:rPr lang="pt-BR" dirty="0" smtClean="0"/>
              <a:t>(</a:t>
            </a:r>
            <a:r>
              <a:rPr lang="pt-BR" dirty="0"/>
              <a:t>planejamento e orçamento financeiro</a:t>
            </a:r>
            <a:r>
              <a:rPr lang="pt-BR" dirty="0" smtClean="0"/>
              <a:t>)</a:t>
            </a:r>
          </a:p>
          <a:p>
            <a:pPr lvl="0"/>
            <a:r>
              <a:rPr lang="pt-BR" dirty="0" smtClean="0"/>
              <a:t>específica </a:t>
            </a:r>
            <a:r>
              <a:rPr lang="pt-BR" dirty="0"/>
              <a:t>ou créditos adicionais </a:t>
            </a:r>
          </a:p>
        </p:txBody>
      </p:sp>
      <p:pic>
        <p:nvPicPr>
          <p:cNvPr id="40" name="Picture 39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214" y="3741908"/>
            <a:ext cx="138051" cy="136938"/>
          </a:xfrm>
          <a:prstGeom prst="rect">
            <a:avLst/>
          </a:prstGeom>
        </p:spPr>
      </p:pic>
      <p:pic>
        <p:nvPicPr>
          <p:cNvPr id="41" name="Picture 40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214" y="4357286"/>
            <a:ext cx="138051" cy="13693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794350" y="5141508"/>
            <a:ext cx="4163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Estruturação e organização do Consórcio </a:t>
            </a:r>
          </a:p>
        </p:txBody>
      </p:sp>
      <p:pic>
        <p:nvPicPr>
          <p:cNvPr id="43" name="Picture 42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214" y="5285342"/>
            <a:ext cx="138051" cy="136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6410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4" grpId="0"/>
      <p:bldP spid="35" grpId="0"/>
      <p:bldP spid="38" grpId="0"/>
      <p:bldP spid="39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931"/>
            <a:ext cx="9267288" cy="6931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01" y="433045"/>
            <a:ext cx="963983" cy="534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01" y="163392"/>
            <a:ext cx="1436210" cy="7644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15142" y="1368412"/>
            <a:ext cx="2609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Credenciamento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15141" y="1737745"/>
            <a:ext cx="523236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pt-BR" dirty="0"/>
              <a:t>Para credenciamento junto ao SUS, os Consórcios deverão oferecer serviços próprios e, se necessário, também terceirizados, caracterizando-se como unidades prestadoras de serviços.</a:t>
            </a:r>
          </a:p>
          <a:p>
            <a:pPr lvl="0">
              <a:lnSpc>
                <a:spcPct val="120000"/>
              </a:lnSpc>
            </a:pPr>
            <a:r>
              <a:rPr lang="pt-BR" dirty="0"/>
              <a:t> O credenciamento como unidade prestadora de serviço no SUS deverá seguir fluxo e procedimento próprios, instituídos pela </a:t>
            </a:r>
            <a:r>
              <a:rPr lang="pt-BR" dirty="0" smtClean="0"/>
              <a:t>DUCARA ( Diretoria de Controle, Avaliação, Regulação e Auditoria) da SESAPI e </a:t>
            </a:r>
            <a:r>
              <a:rPr lang="pt-BR" dirty="0"/>
              <a:t>do Ministério da Saúde</a:t>
            </a:r>
            <a:r>
              <a:rPr lang="pt-BR" dirty="0" smtClean="0"/>
              <a:t>.</a:t>
            </a:r>
          </a:p>
          <a:p>
            <a:pPr lvl="0">
              <a:lnSpc>
                <a:spcPct val="120000"/>
              </a:lnSpc>
            </a:pPr>
            <a:r>
              <a:rPr lang="pt-BR" dirty="0" smtClean="0"/>
              <a:t>Serão financiáveis pela via </a:t>
            </a:r>
            <a:r>
              <a:rPr lang="pt-BR" dirty="0" err="1" smtClean="0"/>
              <a:t>consorcial</a:t>
            </a:r>
            <a:r>
              <a:rPr lang="pt-BR" dirty="0" smtClean="0"/>
              <a:t>: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/>
              <a:t> Policlínicas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/>
              <a:t> CEO Regionais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20235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458" y="-52940"/>
            <a:ext cx="9267288" cy="6931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01" y="433045"/>
            <a:ext cx="963983" cy="534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01" y="163392"/>
            <a:ext cx="1436210" cy="764433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4414611" y="1061153"/>
            <a:ext cx="4163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Consultas especializadas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414613" y="1465321"/>
            <a:ext cx="31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Angiologia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414612" y="1812630"/>
            <a:ext cx="3266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Cardiologia</a:t>
            </a:r>
          </a:p>
        </p:txBody>
      </p:sp>
      <p:pic>
        <p:nvPicPr>
          <p:cNvPr id="87" name="Picture 86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77" y="1609156"/>
            <a:ext cx="138051" cy="136938"/>
          </a:xfrm>
          <a:prstGeom prst="rect">
            <a:avLst/>
          </a:prstGeom>
        </p:spPr>
      </p:pic>
      <p:pic>
        <p:nvPicPr>
          <p:cNvPr id="88" name="Picture 87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77" y="1958364"/>
            <a:ext cx="138051" cy="136938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4414612" y="2205692"/>
            <a:ext cx="2760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Endocrinologia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414612" y="2553000"/>
            <a:ext cx="3266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err="1"/>
              <a:t>Gastroendoscopia</a:t>
            </a:r>
            <a:r>
              <a:rPr lang="pt-BR" dirty="0"/>
              <a:t> digestiva</a:t>
            </a:r>
          </a:p>
        </p:txBody>
      </p:sp>
      <p:pic>
        <p:nvPicPr>
          <p:cNvPr id="91" name="Picture 90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77" y="2349526"/>
            <a:ext cx="138051" cy="136938"/>
          </a:xfrm>
          <a:prstGeom prst="rect">
            <a:avLst/>
          </a:prstGeom>
        </p:spPr>
      </p:pic>
      <p:pic>
        <p:nvPicPr>
          <p:cNvPr id="92" name="Picture 91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77" y="2698734"/>
            <a:ext cx="138051" cy="136938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4414612" y="2897840"/>
            <a:ext cx="2884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err="1"/>
              <a:t>Mastologia</a:t>
            </a:r>
            <a:endParaRPr lang="pt-BR" dirty="0"/>
          </a:p>
        </p:txBody>
      </p:sp>
      <p:sp>
        <p:nvSpPr>
          <p:cNvPr id="94" name="Rectangle 93"/>
          <p:cNvSpPr/>
          <p:nvPr/>
        </p:nvSpPr>
        <p:spPr>
          <a:xfrm>
            <a:off x="4414611" y="3245148"/>
            <a:ext cx="2671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Neurologia</a:t>
            </a:r>
          </a:p>
        </p:txBody>
      </p:sp>
      <p:pic>
        <p:nvPicPr>
          <p:cNvPr id="95" name="Picture 94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77" y="3041674"/>
            <a:ext cx="138051" cy="136938"/>
          </a:xfrm>
          <a:prstGeom prst="rect">
            <a:avLst/>
          </a:prstGeom>
        </p:spPr>
      </p:pic>
      <p:pic>
        <p:nvPicPr>
          <p:cNvPr id="96" name="Picture 95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77" y="3390882"/>
            <a:ext cx="138051" cy="136938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4414612" y="3603270"/>
            <a:ext cx="310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Otorrinolaringologia</a:t>
            </a:r>
          </a:p>
        </p:txBody>
      </p:sp>
      <p:pic>
        <p:nvPicPr>
          <p:cNvPr id="98" name="Picture 97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77" y="3747104"/>
            <a:ext cx="138051" cy="136938"/>
          </a:xfrm>
          <a:prstGeom prst="rect">
            <a:avLst/>
          </a:prstGeom>
        </p:spPr>
      </p:pic>
      <p:sp>
        <p:nvSpPr>
          <p:cNvPr id="99" name="Rectangle 98"/>
          <p:cNvSpPr/>
          <p:nvPr/>
        </p:nvSpPr>
        <p:spPr>
          <a:xfrm>
            <a:off x="4414612" y="3942893"/>
            <a:ext cx="3266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Oftalmologia</a:t>
            </a:r>
          </a:p>
        </p:txBody>
      </p:sp>
      <p:pic>
        <p:nvPicPr>
          <p:cNvPr id="100" name="Picture 99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77" y="4088627"/>
            <a:ext cx="138051" cy="136938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4414612" y="4278904"/>
            <a:ext cx="2884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Urologia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414611" y="4654667"/>
            <a:ext cx="2671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Clinica médica</a:t>
            </a:r>
          </a:p>
        </p:txBody>
      </p:sp>
      <p:pic>
        <p:nvPicPr>
          <p:cNvPr id="103" name="Picture 102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77" y="4422738"/>
            <a:ext cx="138051" cy="136938"/>
          </a:xfrm>
          <a:prstGeom prst="rect">
            <a:avLst/>
          </a:prstGeom>
        </p:spPr>
      </p:pic>
      <p:pic>
        <p:nvPicPr>
          <p:cNvPr id="104" name="Picture 103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77" y="4800401"/>
            <a:ext cx="138051" cy="136938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4414612" y="4984334"/>
            <a:ext cx="310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Ginecologia obstetrícia</a:t>
            </a:r>
          </a:p>
        </p:txBody>
      </p:sp>
      <p:pic>
        <p:nvPicPr>
          <p:cNvPr id="106" name="Picture 105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77" y="5128168"/>
            <a:ext cx="138051" cy="136938"/>
          </a:xfrm>
          <a:prstGeom prst="rect">
            <a:avLst/>
          </a:prstGeom>
        </p:spPr>
      </p:pic>
      <p:sp>
        <p:nvSpPr>
          <p:cNvPr id="107" name="Rectangle 106"/>
          <p:cNvSpPr/>
          <p:nvPr/>
        </p:nvSpPr>
        <p:spPr>
          <a:xfrm>
            <a:off x="4414612" y="5356810"/>
            <a:ext cx="310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err="1"/>
              <a:t>Traumato</a:t>
            </a:r>
            <a:r>
              <a:rPr lang="pt-BR" dirty="0"/>
              <a:t>-ortopedia</a:t>
            </a:r>
          </a:p>
        </p:txBody>
      </p:sp>
      <p:pic>
        <p:nvPicPr>
          <p:cNvPr id="108" name="Picture 107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77" y="5500644"/>
            <a:ext cx="138051" cy="136938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4414612" y="5726519"/>
            <a:ext cx="310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Cirurgia-Geral</a:t>
            </a:r>
          </a:p>
        </p:txBody>
      </p:sp>
      <p:pic>
        <p:nvPicPr>
          <p:cNvPr id="110" name="Picture 109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77" y="5870353"/>
            <a:ext cx="138051" cy="136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87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6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8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2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4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6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8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9" grpId="0"/>
      <p:bldP spid="90" grpId="0"/>
      <p:bldP spid="93" grpId="0"/>
      <p:bldP spid="94" grpId="0"/>
      <p:bldP spid="97" grpId="0"/>
      <p:bldP spid="99" grpId="0"/>
      <p:bldP spid="101" grpId="0"/>
      <p:bldP spid="102" grpId="0"/>
      <p:bldP spid="105" grpId="0"/>
      <p:bldP spid="107" grpId="0"/>
      <p:bldP spid="1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58" y="-52940"/>
            <a:ext cx="9267288" cy="69319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01" y="433045"/>
            <a:ext cx="963983" cy="53464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01" y="163392"/>
            <a:ext cx="1436210" cy="76443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539546" y="1116388"/>
            <a:ext cx="4163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Serviços de apoio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39548" y="1516706"/>
            <a:ext cx="1597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Mapa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39547" y="1864015"/>
            <a:ext cx="2218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err="1"/>
              <a:t>Ecocardiograma</a:t>
            </a:r>
            <a:endParaRPr lang="pt-BR" dirty="0"/>
          </a:p>
        </p:txBody>
      </p:sp>
      <p:pic>
        <p:nvPicPr>
          <p:cNvPr id="44" name="Picture 43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412" y="1660541"/>
            <a:ext cx="138051" cy="136938"/>
          </a:xfrm>
          <a:prstGeom prst="rect">
            <a:avLst/>
          </a:prstGeom>
        </p:spPr>
      </p:pic>
      <p:pic>
        <p:nvPicPr>
          <p:cNvPr id="45" name="Picture 44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412" y="2009749"/>
            <a:ext cx="138051" cy="13693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39547" y="2257077"/>
            <a:ext cx="2307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Eletroencefalograma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39547" y="2604385"/>
            <a:ext cx="2307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Endoscopia digestiva</a:t>
            </a:r>
          </a:p>
        </p:txBody>
      </p:sp>
      <p:pic>
        <p:nvPicPr>
          <p:cNvPr id="48" name="Picture 47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412" y="2400911"/>
            <a:ext cx="138051" cy="136938"/>
          </a:xfrm>
          <a:prstGeom prst="rect">
            <a:avLst/>
          </a:prstGeom>
        </p:spPr>
      </p:pic>
      <p:pic>
        <p:nvPicPr>
          <p:cNvPr id="49" name="Picture 48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412" y="2750119"/>
            <a:ext cx="138051" cy="136938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539547" y="2949225"/>
            <a:ext cx="2938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Tomografia computadorizada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539547" y="3296533"/>
            <a:ext cx="1757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Ultrassonografia</a:t>
            </a:r>
          </a:p>
        </p:txBody>
      </p:sp>
      <p:pic>
        <p:nvPicPr>
          <p:cNvPr id="52" name="Picture 51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412" y="3093059"/>
            <a:ext cx="138051" cy="136938"/>
          </a:xfrm>
          <a:prstGeom prst="rect">
            <a:avLst/>
          </a:prstGeom>
        </p:spPr>
      </p:pic>
      <p:pic>
        <p:nvPicPr>
          <p:cNvPr id="53" name="Picture 52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412" y="3442267"/>
            <a:ext cx="138051" cy="136938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4539548" y="3654655"/>
            <a:ext cx="1419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Radiologia</a:t>
            </a:r>
          </a:p>
        </p:txBody>
      </p:sp>
      <p:pic>
        <p:nvPicPr>
          <p:cNvPr id="55" name="Picture 54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412" y="3798489"/>
            <a:ext cx="138051" cy="136938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4539548" y="4023987"/>
            <a:ext cx="2938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Audiometria(fonoaudiologia)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539547" y="4371296"/>
            <a:ext cx="2218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Mamografia</a:t>
            </a:r>
          </a:p>
        </p:txBody>
      </p:sp>
      <p:pic>
        <p:nvPicPr>
          <p:cNvPr id="58" name="Picture 57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412" y="4167822"/>
            <a:ext cx="138051" cy="136938"/>
          </a:xfrm>
          <a:prstGeom prst="rect">
            <a:avLst/>
          </a:prstGeom>
        </p:spPr>
      </p:pic>
      <p:pic>
        <p:nvPicPr>
          <p:cNvPr id="59" name="Picture 58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412" y="4517030"/>
            <a:ext cx="138051" cy="136938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4539547" y="4764358"/>
            <a:ext cx="2307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ECG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39547" y="5111666"/>
            <a:ext cx="2307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err="1"/>
              <a:t>Ergonometria</a:t>
            </a:r>
            <a:endParaRPr lang="pt-BR" dirty="0"/>
          </a:p>
        </p:txBody>
      </p:sp>
      <p:pic>
        <p:nvPicPr>
          <p:cNvPr id="62" name="Picture 61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412" y="4908192"/>
            <a:ext cx="138051" cy="136938"/>
          </a:xfrm>
          <a:prstGeom prst="rect">
            <a:avLst/>
          </a:prstGeom>
        </p:spPr>
      </p:pic>
      <p:pic>
        <p:nvPicPr>
          <p:cNvPr id="63" name="Picture 62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412" y="5257400"/>
            <a:ext cx="138051" cy="136938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4539547" y="5456506"/>
            <a:ext cx="2938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Exames laboratoriais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539547" y="5803814"/>
            <a:ext cx="1757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Biópsias</a:t>
            </a:r>
          </a:p>
        </p:txBody>
      </p:sp>
      <p:pic>
        <p:nvPicPr>
          <p:cNvPr id="66" name="Picture 65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412" y="5600340"/>
            <a:ext cx="138051" cy="136938"/>
          </a:xfrm>
          <a:prstGeom prst="rect">
            <a:avLst/>
          </a:prstGeom>
        </p:spPr>
      </p:pic>
      <p:pic>
        <p:nvPicPr>
          <p:cNvPr id="67" name="Picture 66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412" y="5949548"/>
            <a:ext cx="138051" cy="136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0404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8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4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9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4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6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8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3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6" grpId="0"/>
      <p:bldP spid="47" grpId="0"/>
      <p:bldP spid="50" grpId="0"/>
      <p:bldP spid="51" grpId="0"/>
      <p:bldP spid="54" grpId="0"/>
      <p:bldP spid="56" grpId="0"/>
      <p:bldP spid="57" grpId="0"/>
      <p:bldP spid="60" grpId="0"/>
      <p:bldP spid="61" grpId="0"/>
      <p:bldP spid="64" grpId="0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288" y="-109824"/>
            <a:ext cx="9267288" cy="6931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01" y="433045"/>
            <a:ext cx="963983" cy="534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01" y="163392"/>
            <a:ext cx="1436210" cy="7644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53978" y="730457"/>
            <a:ext cx="4163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Financiamento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3979" y="1346929"/>
            <a:ext cx="5495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/>
              <a:t>Origem: SUS, Governo do Estado e Municípios</a:t>
            </a:r>
          </a:p>
          <a:p>
            <a:pPr lvl="1"/>
            <a:endParaRPr lang="pt-BR" sz="2000" dirty="0">
              <a:solidFill>
                <a:srgbClr val="FF0000"/>
              </a:solidFill>
            </a:endParaRPr>
          </a:p>
        </p:txBody>
      </p:sp>
      <p:pic>
        <p:nvPicPr>
          <p:cNvPr id="16" name="Picture 15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44" y="1490764"/>
            <a:ext cx="138051" cy="13693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53978" y="1993260"/>
            <a:ext cx="7580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/>
              <a:t>Transferência do Fundo de Saúde para o Consórcio, de acordo com o previsto no contrato de rateio</a:t>
            </a:r>
          </a:p>
        </p:txBody>
      </p:sp>
      <p:pic>
        <p:nvPicPr>
          <p:cNvPr id="20" name="Picture 19" descr="cruz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44" y="2126751"/>
            <a:ext cx="121580" cy="13693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53978" y="3073470"/>
            <a:ext cx="75803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/>
              <a:t>As transferências da União aos serviços consorciados também seguem o fluxo dos fundos de saúde, devendo ser registradas para a posterior prestação de contas ao Ministério da Saúde</a:t>
            </a:r>
          </a:p>
        </p:txBody>
      </p:sp>
      <p:pic>
        <p:nvPicPr>
          <p:cNvPr id="24" name="Picture 23" descr="cru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44" y="3219204"/>
            <a:ext cx="138051" cy="136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8104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1" y="1"/>
            <a:ext cx="9150112" cy="6844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5397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4458" y="-52940"/>
            <a:ext cx="9267288" cy="6931932"/>
          </a:xfrm>
          <a:prstGeom prst="rect">
            <a:avLst/>
          </a:prstGeom>
        </p:spPr>
      </p:pic>
      <p:pic>
        <p:nvPicPr>
          <p:cNvPr id="11" name="Picture 10" descr="cru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7" y="3725096"/>
            <a:ext cx="138051" cy="136938"/>
          </a:xfrm>
          <a:prstGeom prst="rect">
            <a:avLst/>
          </a:prstGeom>
        </p:spPr>
      </p:pic>
      <p:sp>
        <p:nvSpPr>
          <p:cNvPr id="14" name="CaixaDeTexto 2"/>
          <p:cNvSpPr txBox="1">
            <a:spLocks noChangeArrowheads="1"/>
          </p:cNvSpPr>
          <p:nvPr/>
        </p:nvSpPr>
        <p:spPr bwMode="auto">
          <a:xfrm>
            <a:off x="464313" y="765175"/>
            <a:ext cx="813752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t-BR" sz="2400" dirty="0">
              <a:latin typeface="Baskerville Old Face" pitchFamily="18" charset="0"/>
            </a:endParaRPr>
          </a:p>
          <a:p>
            <a:pPr algn="just"/>
            <a:r>
              <a:rPr lang="pt-BR" sz="2000" dirty="0" smtClean="0"/>
              <a:t>Concentração </a:t>
            </a:r>
            <a:r>
              <a:rPr lang="pt-BR" sz="2000" dirty="0"/>
              <a:t>da oferta de serviços de média e alta complexidade ambulatorial e hospitalar na Capital, gerando limitações no acesso; grandes vazios assistenciais nas áreas geográficas de abrangência das Regiões de Saúde;</a:t>
            </a:r>
          </a:p>
          <a:p>
            <a:pPr algn="just">
              <a:buFont typeface="Arial" charset="0"/>
              <a:buChar char="•"/>
            </a:pPr>
            <a:endParaRPr lang="pt-BR" sz="2000" dirty="0"/>
          </a:p>
          <a:p>
            <a:pPr algn="just"/>
            <a:r>
              <a:rPr lang="pt-BR" sz="2000" dirty="0" smtClean="0"/>
              <a:t>Inadequado </a:t>
            </a:r>
            <a:r>
              <a:rPr lang="pt-BR" sz="2000" dirty="0"/>
              <a:t>processo de gestão  e gerenciamento dos serviços públicos de saúde;</a:t>
            </a:r>
          </a:p>
          <a:p>
            <a:pPr algn="just">
              <a:buFont typeface="Arial" charset="0"/>
              <a:buChar char="•"/>
            </a:pPr>
            <a:endParaRPr lang="pt-BR" sz="2000" dirty="0"/>
          </a:p>
          <a:p>
            <a:pPr algn="just"/>
            <a:r>
              <a:rPr lang="pt-BR" sz="2000" dirty="0" smtClean="0"/>
              <a:t>Grande </a:t>
            </a:r>
            <a:r>
              <a:rPr lang="pt-BR" sz="2000" dirty="0"/>
              <a:t>número de Hospitais sob gestão Estadual, em especial HPP, com financiamento insuficiente e inadequado, além de indefinição no papel a desempenhar nos Sistemas Locais de Saúde.</a:t>
            </a:r>
          </a:p>
        </p:txBody>
      </p:sp>
      <p:pic>
        <p:nvPicPr>
          <p:cNvPr id="7" name="Picture 10" descr="cru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6262" y="1279027"/>
            <a:ext cx="138051" cy="136938"/>
          </a:xfrm>
          <a:prstGeom prst="rect">
            <a:avLst/>
          </a:prstGeom>
        </p:spPr>
      </p:pic>
      <p:pic>
        <p:nvPicPr>
          <p:cNvPr id="8" name="Picture 10" descr="cru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7" y="2779683"/>
            <a:ext cx="138051" cy="136938"/>
          </a:xfrm>
          <a:prstGeom prst="rect">
            <a:avLst/>
          </a:prstGeom>
        </p:spPr>
      </p:pic>
      <p:pic>
        <p:nvPicPr>
          <p:cNvPr id="9" name="Imagem 8" descr="GOVERN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342" y="261256"/>
            <a:ext cx="1552947" cy="88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08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4458" y="-52940"/>
            <a:ext cx="9267288" cy="6931932"/>
          </a:xfrm>
          <a:prstGeom prst="rect">
            <a:avLst/>
          </a:prstGeom>
        </p:spPr>
      </p:pic>
      <p:pic>
        <p:nvPicPr>
          <p:cNvPr id="15" name="Picture 14" descr="cru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6643" y="1778572"/>
            <a:ext cx="138051" cy="136938"/>
          </a:xfrm>
          <a:prstGeom prst="rect">
            <a:avLst/>
          </a:prstGeom>
        </p:spPr>
      </p:pic>
      <p:sp>
        <p:nvSpPr>
          <p:cNvPr id="19" name="CaixaDeTexto 3"/>
          <p:cNvSpPr txBox="1">
            <a:spLocks noChangeArrowheads="1"/>
          </p:cNvSpPr>
          <p:nvPr/>
        </p:nvSpPr>
        <p:spPr bwMode="auto">
          <a:xfrm>
            <a:off x="425669" y="1068388"/>
            <a:ext cx="8718331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/>
              <a:t>OBJETIVOS: </a:t>
            </a:r>
          </a:p>
          <a:p>
            <a:endParaRPr lang="pt-BR" sz="2000" dirty="0"/>
          </a:p>
          <a:p>
            <a:pPr algn="just"/>
            <a:r>
              <a:rPr lang="pt-BR" sz="2000" dirty="0" smtClean="0"/>
              <a:t>Ampliar </a:t>
            </a:r>
            <a:r>
              <a:rPr lang="pt-BR" sz="2000" dirty="0"/>
              <a:t>acesso por meio da descentralização de serviços e ações de saúde;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Melhorar </a:t>
            </a:r>
            <a:r>
              <a:rPr lang="pt-BR" sz="2000" dirty="0"/>
              <a:t>a </a:t>
            </a:r>
            <a:r>
              <a:rPr lang="pt-BR" sz="2000" dirty="0" err="1"/>
              <a:t>resolutividade</a:t>
            </a:r>
            <a:r>
              <a:rPr lang="pt-BR" sz="2000" dirty="0"/>
              <a:t> dos serviços prestados na Rede Assistencial pública;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Viabilizar </a:t>
            </a:r>
            <a:r>
              <a:rPr lang="pt-BR" sz="2000" dirty="0"/>
              <a:t>a implantação e  efetiva implementação das Redes Temáticas de Atenção à Saúde ( </a:t>
            </a:r>
            <a:r>
              <a:rPr lang="pt-BR" sz="2000" dirty="0" smtClean="0"/>
              <a:t>RUE, </a:t>
            </a:r>
            <a:r>
              <a:rPr lang="pt-BR" sz="2000" dirty="0"/>
              <a:t>RC, </a:t>
            </a:r>
            <a:r>
              <a:rPr lang="pt-BR" sz="2000" dirty="0" smtClean="0"/>
              <a:t>RAPS, RAPD, </a:t>
            </a:r>
            <a:r>
              <a:rPr lang="pt-BR" sz="2000" dirty="0"/>
              <a:t>RDC</a:t>
            </a:r>
            <a:r>
              <a:rPr lang="pt-BR" sz="2000" dirty="0" smtClean="0"/>
              <a:t>) </a:t>
            </a:r>
            <a:r>
              <a:rPr lang="pt-BR" sz="2000" dirty="0"/>
              <a:t>nas Regiões de Saúde;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Otimizar </a:t>
            </a:r>
            <a:r>
              <a:rPr lang="pt-BR" sz="2000" dirty="0"/>
              <a:t>os investimentos  em saúde por meio do fortalecimento dos Serviços de Referência Macrorregional;</a:t>
            </a:r>
          </a:p>
          <a:p>
            <a:pPr algn="just"/>
            <a:r>
              <a:rPr lang="pt-BR" sz="2400" dirty="0">
                <a:latin typeface="Baskerville Old Face" pitchFamily="18" charset="0"/>
              </a:rPr>
              <a:t>  </a:t>
            </a:r>
          </a:p>
        </p:txBody>
      </p:sp>
      <p:pic>
        <p:nvPicPr>
          <p:cNvPr id="7" name="Picture 14" descr="cru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6643" y="2385545"/>
            <a:ext cx="138051" cy="136938"/>
          </a:xfrm>
          <a:prstGeom prst="rect">
            <a:avLst/>
          </a:prstGeom>
        </p:spPr>
      </p:pic>
      <p:pic>
        <p:nvPicPr>
          <p:cNvPr id="8" name="Picture 14" descr="cru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6643" y="3040269"/>
            <a:ext cx="138051" cy="136938"/>
          </a:xfrm>
          <a:prstGeom prst="rect">
            <a:avLst/>
          </a:prstGeom>
        </p:spPr>
      </p:pic>
      <p:pic>
        <p:nvPicPr>
          <p:cNvPr id="9" name="Picture 14" descr="cru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6643" y="3922683"/>
            <a:ext cx="138051" cy="136938"/>
          </a:xfrm>
          <a:prstGeom prst="rect">
            <a:avLst/>
          </a:prstGeom>
        </p:spPr>
      </p:pic>
      <p:pic>
        <p:nvPicPr>
          <p:cNvPr id="10" name="Imagem 9" descr="GOVERN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342" y="261256"/>
            <a:ext cx="1552947" cy="88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66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4458" y="-52940"/>
            <a:ext cx="9267288" cy="6931932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198146" y="1317789"/>
            <a:ext cx="69279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Fortalecer parcerias com os níveis locais por meio da responsabilização sanitária e solidária;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Instituir Consórcios Intermunicipais como  mecanismo de cooperação financeira;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Formalizar as parcerias com a assinatura dos COAPS Regionais.</a:t>
            </a:r>
          </a:p>
          <a:p>
            <a:pPr lvl="1" algn="just"/>
            <a:r>
              <a:rPr lang="pt-BR" sz="2400" dirty="0" smtClean="0">
                <a:latin typeface="Baskerville Old Face" pitchFamily="18" charset="0"/>
              </a:rPr>
              <a:t> </a:t>
            </a:r>
            <a:endParaRPr lang="pt-BR" dirty="0"/>
          </a:p>
        </p:txBody>
      </p:sp>
      <p:pic>
        <p:nvPicPr>
          <p:cNvPr id="6" name="Picture 14" descr="cru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0095" y="1455379"/>
            <a:ext cx="138051" cy="136938"/>
          </a:xfrm>
          <a:prstGeom prst="rect">
            <a:avLst/>
          </a:prstGeom>
        </p:spPr>
      </p:pic>
      <p:pic>
        <p:nvPicPr>
          <p:cNvPr id="7" name="Picture 14" descr="cru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0095" y="2380593"/>
            <a:ext cx="138051" cy="136938"/>
          </a:xfrm>
          <a:prstGeom prst="rect">
            <a:avLst/>
          </a:prstGeom>
        </p:spPr>
      </p:pic>
      <p:pic>
        <p:nvPicPr>
          <p:cNvPr id="8" name="Picture 14" descr="cru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9120" y="3294993"/>
            <a:ext cx="138051" cy="136938"/>
          </a:xfrm>
          <a:prstGeom prst="rect">
            <a:avLst/>
          </a:prstGeom>
        </p:spPr>
      </p:pic>
      <p:pic>
        <p:nvPicPr>
          <p:cNvPr id="9" name="Imagem 8" descr="GOVERN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342" y="261256"/>
            <a:ext cx="1552947" cy="88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27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4458" y="-52940"/>
            <a:ext cx="9267288" cy="6931932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2286000" y="110528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</a:rPr>
              <a:t>Plano Diretor de Regionalização – 2015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/>
              <a:t>Revisão e atualização </a:t>
            </a:r>
            <a:endParaRPr lang="pt-BR" sz="3600" b="1" dirty="0"/>
          </a:p>
        </p:txBody>
      </p:sp>
      <p:sp>
        <p:nvSpPr>
          <p:cNvPr id="30" name="Retângulo 29"/>
          <p:cNvSpPr/>
          <p:nvPr/>
        </p:nvSpPr>
        <p:spPr>
          <a:xfrm>
            <a:off x="2723979" y="3952089"/>
            <a:ext cx="3567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/>
              <a:t>Proposta Preliminar</a:t>
            </a:r>
            <a:endParaRPr lang="pt-BR" sz="3200" b="1" dirty="0"/>
          </a:p>
        </p:txBody>
      </p:sp>
      <p:pic>
        <p:nvPicPr>
          <p:cNvPr id="5" name="Imagem 4" descr="GOVER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342" y="261256"/>
            <a:ext cx="1552947" cy="88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41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4458" y="-52940"/>
            <a:ext cx="9267288" cy="6931932"/>
          </a:xfrm>
          <a:prstGeom prst="rect">
            <a:avLst/>
          </a:prstGeom>
        </p:spPr>
      </p:pic>
      <p:pic>
        <p:nvPicPr>
          <p:cNvPr id="6" name="Imagem 5" descr="Cópia_de_segurança_de_mapa macroreegioes de saude 2015 com legen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771" y="536026"/>
            <a:ext cx="4246525" cy="589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23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267288" cy="6931932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2286000" y="101325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PLANO DIRETOR DE REGIONALIZAÇÃO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Atualização - 2015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Tabela 28"/>
          <p:cNvGraphicFramePr>
            <a:graphicFrameLocks noGrp="1"/>
          </p:cNvGraphicFramePr>
          <p:nvPr/>
        </p:nvGraphicFramePr>
        <p:xfrm>
          <a:off x="323850" y="1762125"/>
          <a:ext cx="8424937" cy="454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508"/>
                <a:gridCol w="1391946"/>
                <a:gridCol w="1831508"/>
                <a:gridCol w="659343"/>
                <a:gridCol w="766415"/>
                <a:gridCol w="1944217"/>
              </a:tblGrid>
              <a:tr h="720080">
                <a:tc>
                  <a:txBody>
                    <a:bodyPr/>
                    <a:lstStyle/>
                    <a:p>
                      <a:r>
                        <a:rPr lang="pt-BR" dirty="0" smtClean="0"/>
                        <a:t>DENOMINAÇÃO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MUNICÍPIO</a:t>
                      </a:r>
                      <a:r>
                        <a:rPr lang="pt-BR" baseline="0" dirty="0" smtClean="0"/>
                        <a:t> SEDE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POPULAÇÃO</a:t>
                      </a:r>
                      <a:r>
                        <a:rPr lang="pt-BR" baseline="0" dirty="0" smtClean="0"/>
                        <a:t> DA MACRORREGIÃO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%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Nº DE MUN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REGIÕES DE SAÚDE DE ABRANGÊNCIA</a:t>
                      </a:r>
                      <a:endParaRPr lang="pt-B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Macrorregião de Teresina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TERESINA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1.400.791 hab.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44%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55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Carnaubais/Entre</a:t>
                      </a:r>
                      <a:r>
                        <a:rPr lang="pt-BR" baseline="0" dirty="0" smtClean="0"/>
                        <a:t> Rios/</a:t>
                      </a:r>
                      <a:r>
                        <a:rPr lang="pt-BR" baseline="0" dirty="0" err="1" smtClean="0"/>
                        <a:t>Sambito</a:t>
                      </a:r>
                      <a:endParaRPr lang="pt-B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Macrorregião</a:t>
                      </a:r>
                      <a:r>
                        <a:rPr lang="pt-BR" b="1" baseline="0" dirty="0" smtClean="0"/>
                        <a:t> de Parnaíba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PARNAÍBA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654.729 hab.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20%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33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Planície</a:t>
                      </a:r>
                      <a:r>
                        <a:rPr lang="pt-BR" baseline="0" dirty="0" smtClean="0"/>
                        <a:t> Litorânea</a:t>
                      </a:r>
                    </a:p>
                    <a:p>
                      <a:pPr algn="ctr"/>
                      <a:r>
                        <a:rPr lang="pt-BR" baseline="0" dirty="0" smtClean="0"/>
                        <a:t>Cocais</a:t>
                      </a:r>
                      <a:endParaRPr lang="pt-B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Macrorregião de Picos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PICOS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533.321 hab</a:t>
                      </a:r>
                      <a:r>
                        <a:rPr lang="pt-BR" dirty="0" smtClean="0"/>
                        <a:t>.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17%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61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Vale do  Guaribas/ Canindé/</a:t>
                      </a:r>
                      <a:r>
                        <a:rPr lang="pt-BR" dirty="0" err="1" smtClean="0"/>
                        <a:t>Sambito</a:t>
                      </a:r>
                      <a:endParaRPr lang="pt-B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Macrorregião</a:t>
                      </a:r>
                      <a:r>
                        <a:rPr lang="pt-BR" b="1" baseline="0" dirty="0" smtClean="0"/>
                        <a:t> de Floriano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FLORIANO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413.489 hab.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13%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52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Piauí e </a:t>
                      </a:r>
                      <a:r>
                        <a:rPr lang="pt-BR" dirty="0" err="1" smtClean="0"/>
                        <a:t>Itaueiras</a:t>
                      </a:r>
                      <a:r>
                        <a:rPr lang="pt-BR" dirty="0" smtClean="0"/>
                        <a:t>/ Capivara/Tabuleiro</a:t>
                      </a:r>
                      <a:endParaRPr lang="pt-B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Macrorregião de Bom Jesus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BOM</a:t>
                      </a:r>
                      <a:r>
                        <a:rPr lang="pt-BR" b="1" baseline="0" dirty="0" smtClean="0"/>
                        <a:t> JESUS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191.370</a:t>
                      </a:r>
                      <a:r>
                        <a:rPr lang="pt-BR" b="1" baseline="0" dirty="0" smtClean="0"/>
                        <a:t> hab.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6%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23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Chapada das Mangabeiras</a:t>
                      </a:r>
                      <a:endParaRPr lang="pt-B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3.193.700 hab.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100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224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075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4458" y="-52940"/>
            <a:ext cx="9267288" cy="693193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86000" y="2049517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Política de Reorientação de Rede Assistencial do Estado</a:t>
            </a:r>
            <a:endParaRPr lang="pt-BR" sz="4000" b="1" dirty="0"/>
          </a:p>
        </p:txBody>
      </p:sp>
      <p:pic>
        <p:nvPicPr>
          <p:cNvPr id="5" name="Imagem 4" descr="GOVER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342" y="261256"/>
            <a:ext cx="1552947" cy="88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10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952</Words>
  <Application>Microsoft Office PowerPoint</Application>
  <PresentationFormat>Apresentação na tela (4:3)</PresentationFormat>
  <Paragraphs>179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Office Theme</vt:lpstr>
      <vt:lpstr>Diretrizes  da Política Estadual de Reordenamento da Rede Assistencial de Saúde do Piauí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nova comunicacao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 finalista1</dc:creator>
  <cp:lastModifiedBy>COM02</cp:lastModifiedBy>
  <cp:revision>109</cp:revision>
  <dcterms:created xsi:type="dcterms:W3CDTF">2015-04-20T13:03:51Z</dcterms:created>
  <dcterms:modified xsi:type="dcterms:W3CDTF">2015-05-04T15:32:26Z</dcterms:modified>
</cp:coreProperties>
</file>