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57" r:id="rId10"/>
    <p:sldId id="279" r:id="rId11"/>
    <p:sldId id="258" r:id="rId12"/>
    <p:sldId id="260" r:id="rId13"/>
    <p:sldId id="261" r:id="rId14"/>
    <p:sldId id="262" r:id="rId15"/>
    <p:sldId id="263" r:id="rId16"/>
    <p:sldId id="266" r:id="rId17"/>
    <p:sldId id="280" r:id="rId18"/>
    <p:sldId id="281" r:id="rId19"/>
    <p:sldId id="282" r:id="rId20"/>
    <p:sldId id="284" r:id="rId21"/>
    <p:sldId id="285" r:id="rId22"/>
    <p:sldId id="286" r:id="rId23"/>
    <p:sldId id="287" r:id="rId24"/>
    <p:sldId id="288" r:id="rId25"/>
    <p:sldId id="291" r:id="rId26"/>
    <p:sldId id="293" r:id="rId27"/>
    <p:sldId id="294" r:id="rId28"/>
    <p:sldId id="295" r:id="rId29"/>
    <p:sldId id="296" r:id="rId30"/>
    <p:sldId id="292" r:id="rId31"/>
    <p:sldId id="297" r:id="rId32"/>
    <p:sldId id="298" r:id="rId33"/>
    <p:sldId id="299" r:id="rId34"/>
    <p:sldId id="300" r:id="rId35"/>
    <p:sldId id="301" r:id="rId3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1" autoAdjust="0"/>
    <p:restoredTop sz="94660"/>
  </p:normalViewPr>
  <p:slideViewPr>
    <p:cSldViewPr>
      <p:cViewPr>
        <p:scale>
          <a:sx n="60" d="100"/>
          <a:sy n="60" d="100"/>
        </p:scale>
        <p:origin x="-1488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ítu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16" name="Espaço Reservado para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6B4F-EAE9-47DC-8D1A-889CD9973D4E}" type="datetimeFigureOut">
              <a:rPr lang="pt-BR" smtClean="0"/>
              <a:pPr/>
              <a:t>22/04/2015</a:t>
            </a:fld>
            <a:endParaRPr lang="pt-BR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5" name="Espaço Reservado para Número de Slid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383E33D-8A5F-481A-A52F-477F88B0B26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6B4F-EAE9-47DC-8D1A-889CD9973D4E}" type="datetimeFigureOut">
              <a:rPr lang="pt-BR" smtClean="0"/>
              <a:pPr/>
              <a:t>22/04/2015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3E33D-8A5F-481A-A52F-477F88B0B26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6B4F-EAE9-47DC-8D1A-889CD9973D4E}" type="datetimeFigureOut">
              <a:rPr lang="pt-BR" smtClean="0"/>
              <a:pPr/>
              <a:t>22/04/2015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3E33D-8A5F-481A-A52F-477F88B0B26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27" name="Espaço Reservado para Conteúd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5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6B4F-EAE9-47DC-8D1A-889CD9973D4E}" type="datetimeFigureOut">
              <a:rPr lang="pt-BR" smtClean="0"/>
              <a:pPr/>
              <a:t>22/04/2015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pt-BR"/>
          </a:p>
        </p:txBody>
      </p:sp>
      <p:sp>
        <p:nvSpPr>
          <p:cNvPr id="16" name="Espaço Reservado para Número de Slid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383E33D-8A5F-481A-A52F-477F88B0B26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19" name="Espaço Reservado para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6B4F-EAE9-47DC-8D1A-889CD9973D4E}" type="datetimeFigureOut">
              <a:rPr lang="pt-BR" smtClean="0"/>
              <a:pPr/>
              <a:t>22/04/2015</a:t>
            </a:fld>
            <a:endParaRPr lang="pt-BR"/>
          </a:p>
        </p:txBody>
      </p:sp>
      <p:sp>
        <p:nvSpPr>
          <p:cNvPr id="11" name="Espaço Reservado para Rodapé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6" name="Espaço Reservado para Número de Slid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3E33D-8A5F-481A-A52F-477F88B0B266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4" name="Espaço Reservado para Conteúd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1" name="Espaço Reservado para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6B4F-EAE9-47DC-8D1A-889CD9973D4E}" type="datetimeFigureOut">
              <a:rPr lang="pt-BR" smtClean="0"/>
              <a:pPr/>
              <a:t>22/04/2015</a:t>
            </a:fld>
            <a:endParaRPr lang="pt-BR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1" name="Espaço Reservado para Número de Slid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3E33D-8A5F-481A-A52F-477F88B0B26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ítu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25" name="Espaço Reservado para Tex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8" name="Espaço Reservado para Conteúd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6B4F-EAE9-47DC-8D1A-889CD9973D4E}" type="datetimeFigureOut">
              <a:rPr lang="pt-BR" smtClean="0"/>
              <a:pPr/>
              <a:t>22/04/2015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383E33D-8A5F-481A-A52F-477F88B0B266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6B4F-EAE9-47DC-8D1A-889CD9973D4E}" type="datetimeFigureOut">
              <a:rPr lang="pt-BR" smtClean="0"/>
              <a:pPr/>
              <a:t>22/04/2015</a:t>
            </a:fld>
            <a:endParaRPr lang="pt-BR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3E33D-8A5F-481A-A52F-477F88B0B26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6B4F-EAE9-47DC-8D1A-889CD9973D4E}" type="datetimeFigureOut">
              <a:rPr lang="pt-BR" smtClean="0"/>
              <a:pPr/>
              <a:t>22/04/2015</a:t>
            </a:fld>
            <a:endParaRPr lang="pt-BR"/>
          </a:p>
        </p:txBody>
      </p:sp>
      <p:sp>
        <p:nvSpPr>
          <p:cNvPr id="24" name="Espaço Reservado para Rodapé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3E33D-8A5F-481A-A52F-477F88B0B26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26" name="Espaço Reservado para Tex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14" name="Espaço Reservado para Conteúd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5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6B4F-EAE9-47DC-8D1A-889CD9973D4E}" type="datetimeFigureOut">
              <a:rPr lang="pt-BR" smtClean="0"/>
              <a:pPr/>
              <a:t>22/04/2015</a:t>
            </a:fld>
            <a:endParaRPr lang="pt-BR"/>
          </a:p>
        </p:txBody>
      </p:sp>
      <p:sp>
        <p:nvSpPr>
          <p:cNvPr id="29" name="Espaço Reservado para Rodapé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3E33D-8A5F-481A-A52F-477F88B0B26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Imagem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6B4F-EAE9-47DC-8D1A-889CD9973D4E}" type="datetimeFigureOut">
              <a:rPr lang="pt-BR" smtClean="0"/>
              <a:pPr/>
              <a:t>22/04/2015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1" name="Espaço Reservado para Número de Slid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3E33D-8A5F-481A-A52F-477F88B0B266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7" name="Títu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26" name="Espaço Reservado para Tex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AF26B4F-EAE9-47DC-8D1A-889CD9973D4E}" type="datetimeFigureOut">
              <a:rPr lang="pt-BR" smtClean="0"/>
              <a:pPr/>
              <a:t>22/04/2015</a:t>
            </a:fld>
            <a:endParaRPr lang="pt-BR"/>
          </a:p>
        </p:txBody>
      </p:sp>
      <p:sp>
        <p:nvSpPr>
          <p:cNvPr id="28" name="Espaço Reservado para Rodapé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383E33D-8A5F-481A-A52F-477F88B0B266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Espaço Reservado para Títu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395536" y="1556792"/>
            <a:ext cx="7988424" cy="2160240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QUALISUS – PI</a:t>
            </a:r>
            <a:b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PROCESSO DE IMPLANTAÇÃO E RESULTADOS ALCANÇADOS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55576" y="4149080"/>
            <a:ext cx="7772400" cy="119970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pt-BR" b="1" dirty="0" smtClean="0"/>
              <a:t>Cristiane Maria Ferraz Damasceno Moura Fé</a:t>
            </a:r>
          </a:p>
          <a:p>
            <a:pPr algn="ctr"/>
            <a:r>
              <a:rPr lang="pt-BR" b="1" dirty="0" smtClean="0"/>
              <a:t>Coordenadora do Projeto </a:t>
            </a:r>
            <a:r>
              <a:rPr lang="pt-BR" b="1" dirty="0" err="1" smtClean="0"/>
              <a:t>Qualisus</a:t>
            </a:r>
            <a:r>
              <a:rPr lang="pt-BR" b="1" dirty="0" smtClean="0"/>
              <a:t> – </a:t>
            </a:r>
            <a:r>
              <a:rPr lang="pt-BR" b="1" dirty="0" err="1" smtClean="0"/>
              <a:t>Pi</a:t>
            </a:r>
            <a:endParaRPr lang="pt-BR" b="1" dirty="0" smtClean="0"/>
          </a:p>
          <a:p>
            <a:pPr algn="ctr"/>
            <a:r>
              <a:rPr lang="pt-BR" b="1" dirty="0" smtClean="0"/>
              <a:t>Superintendente de Atenção Integral à Saúde </a:t>
            </a: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32656"/>
            <a:ext cx="2219325" cy="1057275"/>
          </a:xfrm>
          <a:prstGeom prst="rect">
            <a:avLst/>
          </a:prstGeom>
        </p:spPr>
      </p:pic>
      <p:pic>
        <p:nvPicPr>
          <p:cNvPr id="1026" name="Picture 2" descr="C:\Users\Cristiane\Desktop\downlo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27584" cy="792088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627784" y="616530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ABRIL 2015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/>
              <a:t>CIR COMO INSTÂNCIA GESTORA RESPONSÁVEL PELA APROVAÇÃO: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pt-BR" dirty="0" smtClean="0"/>
              <a:t>1- Grupo Condutor sob a coordenação da SESAPI, responsável pelo processo de formulação e implementação do Subprojeto, composto por: </a:t>
            </a:r>
          </a:p>
          <a:p>
            <a:pPr algn="just">
              <a:buFont typeface="Wingdings" pitchFamily="2" charset="2"/>
              <a:buChar char="ü"/>
            </a:pPr>
            <a:r>
              <a:rPr lang="pt-BR" dirty="0" smtClean="0"/>
              <a:t> Representantes da SESAPI;</a:t>
            </a:r>
          </a:p>
          <a:p>
            <a:pPr algn="just">
              <a:buFont typeface="Wingdings" pitchFamily="2" charset="2"/>
              <a:buChar char="ü"/>
            </a:pPr>
            <a:r>
              <a:rPr lang="pt-BR" dirty="0" smtClean="0"/>
              <a:t> Representantes dos Municípios da Região de Saúde/José de Freitas, Regeneração, Teresina, União, Lagoinha, Água Branca);</a:t>
            </a:r>
          </a:p>
          <a:p>
            <a:pPr algn="just">
              <a:buFont typeface="Wingdings" pitchFamily="2" charset="2"/>
              <a:buChar char="ü"/>
            </a:pPr>
            <a:r>
              <a:rPr lang="pt-BR" dirty="0" smtClean="0"/>
              <a:t> Representantes do COSEMS;</a:t>
            </a:r>
          </a:p>
          <a:p>
            <a:pPr algn="just">
              <a:buFont typeface="Wingdings" pitchFamily="2" charset="2"/>
              <a:buChar char="ü"/>
            </a:pPr>
            <a:r>
              <a:rPr lang="pt-BR" dirty="0" smtClean="0"/>
              <a:t>Apoiador do Ministério da Saúde;</a:t>
            </a:r>
          </a:p>
          <a:p>
            <a:pPr algn="just">
              <a:buFont typeface="Wingdings" pitchFamily="2" charset="2"/>
              <a:buChar char="ü"/>
            </a:pPr>
            <a:r>
              <a:rPr lang="pt-BR" dirty="0" smtClean="0"/>
              <a:t> Representantes de instituições de ensino e pesquisa (formalizado na CIB – Resolução CIB-PI Nº 030/2012)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248472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pt-BR" b="1" dirty="0" smtClean="0"/>
          </a:p>
          <a:p>
            <a:pPr algn="just">
              <a:buNone/>
            </a:pPr>
            <a:r>
              <a:rPr lang="pt-BR" b="1" dirty="0" smtClean="0"/>
              <a:t>2-</a:t>
            </a:r>
            <a:r>
              <a:rPr lang="pt-BR" dirty="0" smtClean="0"/>
              <a:t> Oficinas de Planejamento para implementação do Subprojeto com participação dos envolvidos na região, municípios participantes e seus serviços de saúde.</a:t>
            </a:r>
            <a:endParaRPr lang="pt-BR" dirty="0"/>
          </a:p>
        </p:txBody>
      </p:sp>
      <p:pic>
        <p:nvPicPr>
          <p:cNvPr id="10" name="Picture 2" descr="C:\Users\Cristiane\Desktop\downlo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37312"/>
            <a:ext cx="755576" cy="620688"/>
          </a:xfrm>
          <a:prstGeom prst="rect">
            <a:avLst/>
          </a:prstGeom>
          <a:noFill/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800725"/>
            <a:ext cx="2219325" cy="1057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b="1" u="sng" dirty="0" smtClean="0"/>
              <a:t>Subprojeto – eixos de intervenção</a:t>
            </a:r>
            <a:endParaRPr lang="pt-BR" b="1" u="sng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340768"/>
            <a:ext cx="8686800" cy="4525963"/>
          </a:xfrm>
        </p:spPr>
        <p:txBody>
          <a:bodyPr>
            <a:normAutofit fontScale="92500"/>
          </a:bodyPr>
          <a:lstStyle/>
          <a:p>
            <a:pPr>
              <a:buNone/>
            </a:pPr>
            <a:endParaRPr lang="pt-BR" dirty="0" smtClean="0"/>
          </a:p>
          <a:p>
            <a:r>
              <a:rPr lang="pt-BR" dirty="0" smtClean="0"/>
              <a:t>EIXO 1: Atenção Básica de Saúde;</a:t>
            </a:r>
          </a:p>
          <a:p>
            <a:r>
              <a:rPr lang="pt-BR" dirty="0" smtClean="0"/>
              <a:t>EIXO 2: Redes Temáticas;</a:t>
            </a:r>
          </a:p>
          <a:p>
            <a:r>
              <a:rPr lang="pt-BR" dirty="0" smtClean="0"/>
              <a:t>EIXO 3: Sistema de Atendimento Especializado Apoio Diagnóstico e Terapêutico;</a:t>
            </a:r>
          </a:p>
          <a:p>
            <a:r>
              <a:rPr lang="pt-BR" dirty="0" smtClean="0"/>
              <a:t>EIXO 4: Sistema de Apoio Logístico;</a:t>
            </a:r>
          </a:p>
          <a:p>
            <a:r>
              <a:rPr lang="pt-BR" dirty="0" smtClean="0"/>
              <a:t>EIXO 5: Fortalecimento da Governança Regional. </a:t>
            </a:r>
            <a:endParaRPr lang="pt-BR" dirty="0"/>
          </a:p>
        </p:txBody>
      </p:sp>
      <p:pic>
        <p:nvPicPr>
          <p:cNvPr id="4" name="Picture 2" descr="C:\Users\Cristiane\Desktop\downlo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09320"/>
            <a:ext cx="648072" cy="548680"/>
          </a:xfrm>
          <a:prstGeom prst="rect">
            <a:avLst/>
          </a:prstGeom>
          <a:noFill/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800725"/>
            <a:ext cx="2219325" cy="1057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u="sng" dirty="0" smtClean="0"/>
              <a:t>APROVAÇÃO / EXECUÇÃO DO SUBPROJETO</a:t>
            </a:r>
            <a:endParaRPr lang="pt-BR" b="1" u="sng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51520" y="1556792"/>
            <a:ext cx="8686800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pt-BR" dirty="0" smtClean="0"/>
              <a:t>        Assinatura do Termo de Compromisso;</a:t>
            </a:r>
          </a:p>
          <a:p>
            <a:pPr>
              <a:buNone/>
            </a:pPr>
            <a:r>
              <a:rPr lang="pt-BR" dirty="0" smtClean="0"/>
              <a:t>          </a:t>
            </a:r>
            <a:r>
              <a:rPr lang="pt-BR" dirty="0" smtClean="0">
                <a:solidFill>
                  <a:srgbClr val="FF0000"/>
                </a:solidFill>
              </a:rPr>
              <a:t>Julho de 2011</a:t>
            </a:r>
            <a:r>
              <a:rPr lang="pt-BR" dirty="0" smtClean="0">
                <a:solidFill>
                  <a:srgbClr val="C00000"/>
                </a:solidFill>
              </a:rPr>
              <a:t>.</a:t>
            </a:r>
          </a:p>
          <a:p>
            <a:pPr>
              <a:buNone/>
            </a:pPr>
            <a:r>
              <a:rPr lang="pt-BR" dirty="0" smtClean="0"/>
              <a:t>       </a:t>
            </a:r>
          </a:p>
          <a:p>
            <a:pPr>
              <a:buNone/>
            </a:pPr>
            <a:r>
              <a:rPr lang="pt-BR" dirty="0" smtClean="0"/>
              <a:t>       Projeto Aprovado: </a:t>
            </a:r>
            <a:r>
              <a:rPr lang="pt-BR" dirty="0" smtClean="0">
                <a:solidFill>
                  <a:srgbClr val="FF0000"/>
                </a:solidFill>
              </a:rPr>
              <a:t>Dezembro de 2012</a:t>
            </a:r>
          </a:p>
          <a:p>
            <a:pPr>
              <a:buNone/>
            </a:pPr>
            <a:r>
              <a:rPr lang="pt-BR" dirty="0" smtClean="0"/>
              <a:t>     </a:t>
            </a:r>
          </a:p>
          <a:p>
            <a:pPr>
              <a:buNone/>
            </a:pPr>
            <a:r>
              <a:rPr lang="pt-BR" dirty="0" smtClean="0"/>
              <a:t>       Execução – Físico – Financeira</a:t>
            </a:r>
          </a:p>
          <a:p>
            <a:pPr>
              <a:buNone/>
            </a:pPr>
            <a:r>
              <a:rPr lang="pt-BR" dirty="0" smtClean="0"/>
              <a:t>       </a:t>
            </a:r>
            <a:r>
              <a:rPr lang="pt-BR" dirty="0" smtClean="0">
                <a:solidFill>
                  <a:srgbClr val="FF0000"/>
                </a:solidFill>
              </a:rPr>
              <a:t>30 de abril de 2015.</a:t>
            </a:r>
          </a:p>
          <a:p>
            <a:pPr>
              <a:buNone/>
            </a:pPr>
            <a:r>
              <a:rPr lang="pt-BR" dirty="0" smtClean="0"/>
              <a:t>       </a:t>
            </a:r>
          </a:p>
          <a:p>
            <a:pPr>
              <a:buNone/>
            </a:pPr>
            <a:r>
              <a:rPr lang="pt-BR" dirty="0" smtClean="0"/>
              <a:t>       Prestação de Contas</a:t>
            </a:r>
          </a:p>
          <a:p>
            <a:pPr>
              <a:buNone/>
            </a:pPr>
            <a:r>
              <a:rPr lang="pt-BR" dirty="0" smtClean="0"/>
              <a:t>       </a:t>
            </a:r>
            <a:r>
              <a:rPr lang="pt-BR" dirty="0" smtClean="0">
                <a:solidFill>
                  <a:srgbClr val="FF0000"/>
                </a:solidFill>
              </a:rPr>
              <a:t>Junho de 2015.  </a:t>
            </a:r>
          </a:p>
          <a:p>
            <a:pPr>
              <a:buNone/>
            </a:pPr>
            <a:endParaRPr lang="pt-BR" dirty="0" smtClean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800725"/>
            <a:ext cx="2219325" cy="1057275"/>
          </a:xfrm>
          <a:prstGeom prst="rect">
            <a:avLst/>
          </a:prstGeom>
        </p:spPr>
      </p:pic>
      <p:pic>
        <p:nvPicPr>
          <p:cNvPr id="5" name="Picture 2" descr="C:\Users\Cristiane\Desktop\downlo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65304"/>
            <a:ext cx="899592" cy="692696"/>
          </a:xfrm>
          <a:prstGeom prst="rect">
            <a:avLst/>
          </a:prstGeom>
          <a:noFill/>
        </p:spPr>
      </p:pic>
      <p:sp>
        <p:nvSpPr>
          <p:cNvPr id="12" name="Seta em curva para a direita 11"/>
          <p:cNvSpPr/>
          <p:nvPr/>
        </p:nvSpPr>
        <p:spPr>
          <a:xfrm>
            <a:off x="251520" y="1628800"/>
            <a:ext cx="720080" cy="72008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Seta em curva para a direita 12"/>
          <p:cNvSpPr/>
          <p:nvPr/>
        </p:nvSpPr>
        <p:spPr>
          <a:xfrm>
            <a:off x="179512" y="3501008"/>
            <a:ext cx="720080" cy="864096"/>
          </a:xfrm>
          <a:prstGeom prst="curvedRightArrow">
            <a:avLst>
              <a:gd name="adj1" fmla="val 24999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Seta em curva para a direita 13"/>
          <p:cNvSpPr/>
          <p:nvPr/>
        </p:nvSpPr>
        <p:spPr>
          <a:xfrm>
            <a:off x="179512" y="4869160"/>
            <a:ext cx="720080" cy="86409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Seta em curva para a direita 8"/>
          <p:cNvSpPr/>
          <p:nvPr/>
        </p:nvSpPr>
        <p:spPr>
          <a:xfrm>
            <a:off x="179512" y="2492896"/>
            <a:ext cx="720080" cy="72008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u="sng" dirty="0" smtClean="0"/>
              <a:t>GESTÃO DO SUBPROJETO</a:t>
            </a:r>
            <a:endParaRPr lang="pt-BR" b="1" u="sng" dirty="0"/>
          </a:p>
        </p:txBody>
      </p:sp>
      <p:pic>
        <p:nvPicPr>
          <p:cNvPr id="4" name="Picture 2" descr="C:\Users\Cristiane\Desktop\downlo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37312"/>
            <a:ext cx="971600" cy="620688"/>
          </a:xfrm>
          <a:prstGeom prst="rect">
            <a:avLst/>
          </a:prstGeom>
          <a:noFill/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800725"/>
            <a:ext cx="2219325" cy="1057275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323528" y="1340768"/>
            <a:ext cx="8424936" cy="5040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979712" y="1340768"/>
            <a:ext cx="536408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Comissão Intergestora </a:t>
            </a:r>
            <a:r>
              <a:rPr lang="pt-BR" b="1" dirty="0" err="1" smtClean="0"/>
              <a:t>Bipartite</a:t>
            </a:r>
            <a:r>
              <a:rPr lang="pt-BR" b="1" dirty="0" smtClean="0"/>
              <a:t> Aprovação e Homologação</a:t>
            </a:r>
            <a:endParaRPr lang="pt-BR" b="1" dirty="0"/>
          </a:p>
        </p:txBody>
      </p:sp>
      <p:sp>
        <p:nvSpPr>
          <p:cNvPr id="8" name="Seta para a direita 7"/>
          <p:cNvSpPr/>
          <p:nvPr/>
        </p:nvSpPr>
        <p:spPr>
          <a:xfrm>
            <a:off x="1835696" y="1268760"/>
            <a:ext cx="504056" cy="484632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1043608" y="2060848"/>
            <a:ext cx="6912768" cy="35283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a direita 10"/>
          <p:cNvSpPr/>
          <p:nvPr/>
        </p:nvSpPr>
        <p:spPr>
          <a:xfrm>
            <a:off x="2123728" y="2348880"/>
            <a:ext cx="504056" cy="484632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2771800" y="2276872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Comissão Intergestora – Entre Rios.</a:t>
            </a:r>
          </a:p>
          <a:p>
            <a:r>
              <a:rPr lang="pt-BR" sz="1600" b="1" dirty="0" err="1" smtClean="0"/>
              <a:t>Pactuação</a:t>
            </a:r>
            <a:r>
              <a:rPr lang="pt-BR" sz="1600" b="1" dirty="0" smtClean="0"/>
              <a:t> e Aprovação</a:t>
            </a:r>
            <a:endParaRPr lang="pt-BR" sz="1600" b="1" dirty="0"/>
          </a:p>
        </p:txBody>
      </p:sp>
      <p:sp>
        <p:nvSpPr>
          <p:cNvPr id="13" name="Elipse 12"/>
          <p:cNvSpPr/>
          <p:nvPr/>
        </p:nvSpPr>
        <p:spPr>
          <a:xfrm>
            <a:off x="1475656" y="2996952"/>
            <a:ext cx="2160240" cy="14401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chemeClr val="tx1"/>
                </a:solidFill>
              </a:rPr>
              <a:t>Grupo Condutor Estadual.</a:t>
            </a:r>
          </a:p>
          <a:p>
            <a:pPr algn="ctr"/>
            <a:r>
              <a:rPr lang="pt-BR" sz="1400" b="1" dirty="0" smtClean="0">
                <a:solidFill>
                  <a:schemeClr val="tx1"/>
                </a:solidFill>
              </a:rPr>
              <a:t>Propositivo / Deliberativo</a:t>
            </a:r>
            <a:endParaRPr lang="pt-BR" sz="1400" b="1" dirty="0">
              <a:solidFill>
                <a:schemeClr val="tx1"/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5652120" y="2996952"/>
            <a:ext cx="2232248" cy="14401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chemeClr val="tx1"/>
                </a:solidFill>
              </a:rPr>
              <a:t>Núcleo Estadual de Gestão Operacional (SESAPI) </a:t>
            </a:r>
          </a:p>
          <a:p>
            <a:pPr algn="ctr"/>
            <a:r>
              <a:rPr lang="pt-BR" sz="1400" b="1" u="sng" dirty="0" smtClean="0">
                <a:solidFill>
                  <a:schemeClr val="tx1"/>
                </a:solidFill>
              </a:rPr>
              <a:t>Executivo.</a:t>
            </a:r>
            <a:endParaRPr lang="pt-BR" sz="1400" b="1" u="sng" dirty="0">
              <a:solidFill>
                <a:schemeClr val="tx1"/>
              </a:solidFill>
            </a:endParaRPr>
          </a:p>
        </p:txBody>
      </p:sp>
      <p:sp>
        <p:nvSpPr>
          <p:cNvPr id="15" name="Seta em curva para a direita 14"/>
          <p:cNvSpPr/>
          <p:nvPr/>
        </p:nvSpPr>
        <p:spPr>
          <a:xfrm rot="10800000">
            <a:off x="4644008" y="2996952"/>
            <a:ext cx="1008112" cy="1216152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Seta em curva para a esquerda 15"/>
          <p:cNvSpPr/>
          <p:nvPr/>
        </p:nvSpPr>
        <p:spPr>
          <a:xfrm rot="10800000">
            <a:off x="3707904" y="2996952"/>
            <a:ext cx="936104" cy="1216152"/>
          </a:xfrm>
          <a:prstGeom prst="curvedLeftArrow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b="1" u="sng" dirty="0" smtClean="0"/>
              <a:t>RESULTADOS ALCANÇADOS</a:t>
            </a:r>
            <a:endParaRPr lang="pt-BR" b="1" u="sng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4536504"/>
          </a:xfrm>
        </p:spPr>
        <p:txBody>
          <a:bodyPr>
            <a:normAutofit fontScale="55000" lnSpcReduction="20000"/>
          </a:bodyPr>
          <a:lstStyle/>
          <a:p>
            <a:pPr algn="just">
              <a:buNone/>
            </a:pPr>
            <a:endParaRPr lang="pt-BR" dirty="0" smtClean="0"/>
          </a:p>
          <a:p>
            <a:pPr algn="just"/>
            <a:r>
              <a:rPr lang="pt-BR" sz="51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EIXO – FORTALECIMENTO DA GOVERNANÇA REGIONAL</a:t>
            </a:r>
          </a:p>
          <a:p>
            <a:pPr algn="just"/>
            <a:endParaRPr lang="pt-BR" sz="4500" b="1" u="sng" dirty="0" smtClean="0"/>
          </a:p>
          <a:p>
            <a:pPr algn="just"/>
            <a:r>
              <a:rPr lang="pt-BR" sz="3800" b="1" u="sng" dirty="0" smtClean="0"/>
              <a:t>OBJETIVOS:</a:t>
            </a:r>
          </a:p>
          <a:p>
            <a:pPr algn="just">
              <a:buNone/>
            </a:pPr>
            <a:endParaRPr lang="pt-BR" b="1" dirty="0" smtClean="0"/>
          </a:p>
          <a:p>
            <a:pPr algn="just">
              <a:buFont typeface="Wingdings" pitchFamily="2" charset="2"/>
              <a:buChar char="Ø"/>
            </a:pPr>
            <a:r>
              <a:rPr lang="pt-BR" b="1" dirty="0" smtClean="0"/>
              <a:t> </a:t>
            </a:r>
            <a:r>
              <a:rPr lang="pt-BR" sz="3400" dirty="0" smtClean="0"/>
              <a:t>Fortalecer as instâncias de gestão do SUS (CIB e CIR), com ênfase na CIR de Entre Rios como instância de gestão regional;</a:t>
            </a:r>
          </a:p>
          <a:p>
            <a:pPr algn="just">
              <a:buFont typeface="Wingdings" pitchFamily="2" charset="2"/>
              <a:buChar char="Ø"/>
            </a:pPr>
            <a:endParaRPr lang="pt-BR" sz="3400" dirty="0" smtClean="0"/>
          </a:p>
          <a:p>
            <a:pPr algn="just">
              <a:buFont typeface="Wingdings" pitchFamily="2" charset="2"/>
              <a:buChar char="Ø"/>
            </a:pPr>
            <a:r>
              <a:rPr lang="pt-BR" sz="3400" dirty="0" smtClean="0"/>
              <a:t>Apoiar e assessorar  tecnicamente os municípios que integram a Região de Entre Rios na implantação da RAS ;</a:t>
            </a:r>
          </a:p>
          <a:p>
            <a:pPr algn="just">
              <a:buFont typeface="Wingdings" pitchFamily="2" charset="2"/>
              <a:buChar char="Ø"/>
            </a:pPr>
            <a:endParaRPr lang="pt-BR" sz="3400" dirty="0" smtClean="0"/>
          </a:p>
          <a:p>
            <a:pPr algn="just">
              <a:buFont typeface="Wingdings" pitchFamily="2" charset="2"/>
              <a:buChar char="Ø"/>
            </a:pPr>
            <a:r>
              <a:rPr lang="pt-BR" sz="3400" b="1" dirty="0" smtClean="0"/>
              <a:t> </a:t>
            </a:r>
            <a:r>
              <a:rPr lang="pt-BR" sz="3400" dirty="0" smtClean="0"/>
              <a:t>Estruturar internamente na SES, o Núcleo de Gestão do </a:t>
            </a:r>
            <a:r>
              <a:rPr lang="pt-BR" sz="3400" dirty="0" err="1" smtClean="0"/>
              <a:t>QualiSUS</a:t>
            </a:r>
            <a:r>
              <a:rPr lang="pt-BR" sz="3400" dirty="0" smtClean="0"/>
              <a:t> - Rede dotando das condições logísticas e materiais  necessárias ao seu pleno funcionamento.</a:t>
            </a:r>
            <a:endParaRPr lang="pt-BR" sz="3400" b="1" dirty="0" smtClean="0"/>
          </a:p>
          <a:p>
            <a:pPr algn="just">
              <a:buFont typeface="Wingdings" pitchFamily="2" charset="2"/>
              <a:buChar char="Ø"/>
            </a:pPr>
            <a:endParaRPr lang="pt-BR" dirty="0" smtClean="0"/>
          </a:p>
          <a:p>
            <a:pPr algn="just">
              <a:buFont typeface="Wingdings" pitchFamily="2" charset="2"/>
              <a:buChar char="Ø"/>
            </a:pPr>
            <a:endParaRPr lang="pt-BR" dirty="0" smtClean="0"/>
          </a:p>
          <a:p>
            <a:pPr algn="just"/>
            <a:endParaRPr lang="pt-BR" dirty="0" smtClean="0"/>
          </a:p>
          <a:p>
            <a:pPr algn="just">
              <a:buFont typeface="Wingdings" pitchFamily="2" charset="2"/>
              <a:buChar char="Ø"/>
            </a:pP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800725"/>
            <a:ext cx="2219325" cy="1057275"/>
          </a:xfrm>
          <a:prstGeom prst="rect">
            <a:avLst/>
          </a:prstGeom>
        </p:spPr>
      </p:pic>
      <p:pic>
        <p:nvPicPr>
          <p:cNvPr id="6" name="Picture 2" descr="C:\Users\Cristiane\Desktop\downlo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237312"/>
            <a:ext cx="720080" cy="620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040560"/>
          </a:xfrm>
        </p:spPr>
        <p:txBody>
          <a:bodyPr>
            <a:normAutofit fontScale="70000" lnSpcReduction="20000"/>
          </a:bodyPr>
          <a:lstStyle/>
          <a:p>
            <a:pPr algn="just"/>
            <a:endParaRPr lang="pt-BR" sz="3000" b="1" u="sng" dirty="0" smtClean="0"/>
          </a:p>
          <a:p>
            <a:pPr algn="just"/>
            <a:r>
              <a:rPr lang="pt-BR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EIXO - ATENÇÃO BÁSICA E REDES TEMÁTICAS</a:t>
            </a:r>
            <a:endParaRPr lang="pt-B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t-BR" sz="2600" b="1" dirty="0" smtClean="0"/>
              <a:t>OBJETIVOS:</a:t>
            </a:r>
          </a:p>
          <a:p>
            <a:pPr algn="just">
              <a:buFont typeface="Wingdings" pitchFamily="2" charset="2"/>
              <a:buChar char="ü"/>
            </a:pPr>
            <a:r>
              <a:rPr lang="pt-BR" sz="2600" dirty="0" smtClean="0"/>
              <a:t>Implantar o Cuidado em Saúde Prestado pelas Unidades Básicas de Saúde; Curso</a:t>
            </a:r>
            <a:r>
              <a:rPr lang="pt-BR" sz="2600" b="1" dirty="0" smtClean="0"/>
              <a:t> Construindo o Cuidado em Rede a partir do Acolhimento na Atenção </a:t>
            </a:r>
            <a:r>
              <a:rPr lang="pt-BR" sz="2600" b="1" dirty="0" err="1" smtClean="0"/>
              <a:t>Básia</a:t>
            </a:r>
            <a:r>
              <a:rPr lang="pt-BR" sz="2600" dirty="0" smtClean="0"/>
              <a:t>.</a:t>
            </a:r>
          </a:p>
          <a:p>
            <a:pPr algn="just">
              <a:buFont typeface="Wingdings" pitchFamily="2" charset="2"/>
              <a:buChar char="ü"/>
            </a:pPr>
            <a:r>
              <a:rPr lang="pt-BR" sz="2600" dirty="0" smtClean="0"/>
              <a:t>Capacitar Gestores de Hospitais de Referência em multiplicadores do </a:t>
            </a:r>
            <a:r>
              <a:rPr lang="pt-BR" sz="2600" b="1" dirty="0" smtClean="0"/>
              <a:t>“ I Treinamento de multiplicadores em ACCR na Rede de Urgência e Emergência do Estado”</a:t>
            </a:r>
          </a:p>
          <a:p>
            <a:pPr algn="just"/>
            <a:r>
              <a:rPr lang="pt-BR" sz="2600" dirty="0" smtClean="0"/>
              <a:t> </a:t>
            </a:r>
            <a:r>
              <a:rPr lang="pt-BR" sz="2600" b="1" dirty="0" smtClean="0"/>
              <a:t>AÇÃO: </a:t>
            </a:r>
            <a:r>
              <a:rPr lang="pt-BR" sz="2600" dirty="0" smtClean="0"/>
              <a:t>Capacitação;</a:t>
            </a:r>
          </a:p>
          <a:p>
            <a:pPr algn="just"/>
            <a:r>
              <a:rPr lang="pt-BR" sz="2600" b="1" dirty="0" smtClean="0"/>
              <a:t>Meta: </a:t>
            </a:r>
          </a:p>
          <a:p>
            <a:pPr algn="just">
              <a:buFont typeface="Arial" pitchFamily="34" charset="0"/>
              <a:buChar char="•"/>
            </a:pPr>
            <a:r>
              <a:rPr lang="pt-BR" sz="2600" dirty="0" smtClean="0"/>
              <a:t>100% dos municípios da região com diretrizes de acolhimento implantadas na Atenção Básica;</a:t>
            </a:r>
          </a:p>
          <a:p>
            <a:pPr algn="just">
              <a:buFont typeface="Arial" pitchFamily="34" charset="0"/>
              <a:buChar char="•"/>
            </a:pPr>
            <a:r>
              <a:rPr lang="pt-BR" sz="2600" dirty="0" smtClean="0"/>
              <a:t> 100% dos Gestores de Hospitais capacitados em ACCR – RUE;</a:t>
            </a:r>
          </a:p>
          <a:p>
            <a:pPr algn="just"/>
            <a:r>
              <a:rPr lang="pt-BR" sz="2600" b="1" dirty="0" smtClean="0"/>
              <a:t>VALOR INVESTIMENTO:  </a:t>
            </a:r>
            <a:r>
              <a:rPr lang="pt-BR" sz="2600" dirty="0" smtClean="0">
                <a:solidFill>
                  <a:srgbClr val="C00000"/>
                </a:solidFill>
              </a:rPr>
              <a:t>R$ 829.400,00</a:t>
            </a:r>
          </a:p>
          <a:p>
            <a:pPr algn="just"/>
            <a:r>
              <a:rPr lang="pt-BR" sz="2600" b="1" dirty="0" smtClean="0"/>
              <a:t> RESULTADOS:   </a:t>
            </a:r>
            <a:r>
              <a:rPr lang="pt-BR" sz="2600" dirty="0" smtClean="0">
                <a:solidFill>
                  <a:schemeClr val="bg2">
                    <a:lumMod val="10000"/>
                  </a:schemeClr>
                </a:solidFill>
              </a:rPr>
              <a:t>Acolhimento </a:t>
            </a:r>
            <a:r>
              <a:rPr lang="pt-BR" sz="2600" dirty="0" smtClean="0"/>
              <a:t>– </a:t>
            </a:r>
            <a:r>
              <a:rPr lang="pt-BR" sz="2600" dirty="0" smtClean="0">
                <a:solidFill>
                  <a:srgbClr val="C00000"/>
                </a:solidFill>
              </a:rPr>
              <a:t>87% profissionais capacitados</a:t>
            </a:r>
          </a:p>
          <a:p>
            <a:pPr algn="just">
              <a:buNone/>
            </a:pPr>
            <a:r>
              <a:rPr lang="pt-BR" sz="2600" b="1" dirty="0" smtClean="0">
                <a:solidFill>
                  <a:srgbClr val="C00000"/>
                </a:solidFill>
              </a:rPr>
              <a:t>                               </a:t>
            </a:r>
            <a:r>
              <a:rPr lang="pt-BR" sz="2600" dirty="0" smtClean="0">
                <a:solidFill>
                  <a:schemeClr val="bg2">
                    <a:lumMod val="10000"/>
                  </a:schemeClr>
                </a:solidFill>
              </a:rPr>
              <a:t>ACCR – </a:t>
            </a:r>
            <a:r>
              <a:rPr lang="pt-BR" sz="2600" dirty="0" smtClean="0">
                <a:solidFill>
                  <a:srgbClr val="FF0000"/>
                </a:solidFill>
              </a:rPr>
              <a:t>100% profissionais capacitados</a:t>
            </a:r>
          </a:p>
          <a:p>
            <a:pPr algn="just"/>
            <a:endParaRPr lang="pt-BR" sz="2400" dirty="0" smtClean="0">
              <a:solidFill>
                <a:srgbClr val="C00000"/>
              </a:solidFill>
            </a:endParaRPr>
          </a:p>
          <a:p>
            <a:pPr algn="just">
              <a:buFont typeface="Arial" pitchFamily="34" charset="0"/>
              <a:buChar char="•"/>
            </a:pPr>
            <a:endParaRPr lang="pt-BR" sz="2400" dirty="0" smtClean="0"/>
          </a:p>
          <a:p>
            <a:pPr algn="just">
              <a:buFont typeface="Wingdings" pitchFamily="2" charset="2"/>
              <a:buChar char="ü"/>
            </a:pPr>
            <a:endParaRPr lang="pt-BR" sz="2400" b="1" dirty="0" smtClean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800725"/>
            <a:ext cx="2219325" cy="1057275"/>
          </a:xfrm>
          <a:prstGeom prst="rect">
            <a:avLst/>
          </a:prstGeom>
        </p:spPr>
      </p:pic>
      <p:pic>
        <p:nvPicPr>
          <p:cNvPr id="5" name="Picture 2" descr="C:\Users\Cristiane\Desktop\downlo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237312"/>
            <a:ext cx="899592" cy="620688"/>
          </a:xfrm>
          <a:prstGeom prst="rect">
            <a:avLst/>
          </a:prstGeom>
          <a:noFill/>
        </p:spPr>
      </p:pic>
      <p:sp>
        <p:nvSpPr>
          <p:cNvPr id="7" name="Título 2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pt-BR" b="1" u="sng" dirty="0" smtClean="0"/>
              <a:t>RESULTADOS ALCANÇADOS</a:t>
            </a:r>
            <a:endParaRPr lang="pt-BR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ristiane\Desktop\downlo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1079104" cy="692696"/>
          </a:xfrm>
          <a:prstGeom prst="rect">
            <a:avLst/>
          </a:prstGeom>
          <a:noFill/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800725"/>
            <a:ext cx="2219325" cy="1057275"/>
          </a:xfrm>
          <a:prstGeom prst="rect">
            <a:avLst/>
          </a:prstGeom>
        </p:spPr>
      </p:pic>
      <p:pic>
        <p:nvPicPr>
          <p:cNvPr id="1026" name="Picture 2" descr="C:\Users\Carol\Pictures\IMG_20150310_1529423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arol\Pictures\IMG_20150310_161200352_HD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arol\Pictures\IMG_20150310_161507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/>
              <a:t>Desafios da gestão do </a:t>
            </a:r>
            <a:r>
              <a:rPr lang="pt-BR" b="1" dirty="0" err="1" smtClean="0"/>
              <a:t>sus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pt-BR" dirty="0" smtClean="0"/>
              <a:t> Alcançar maior efetividade, eficiência e qualidade das respostas às necessidades da população - </a:t>
            </a:r>
            <a:r>
              <a:rPr lang="pt-BR" u="sng" dirty="0" smtClean="0">
                <a:solidFill>
                  <a:schemeClr val="bg2">
                    <a:lumMod val="50000"/>
                  </a:schemeClr>
                </a:solidFill>
              </a:rPr>
              <a:t>acesso com qualidade. </a:t>
            </a:r>
          </a:p>
          <a:p>
            <a:pPr>
              <a:buFont typeface="Wingdings" pitchFamily="2" charset="2"/>
              <a:buChar char="ü"/>
            </a:pPr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dirty="0" smtClean="0"/>
              <a:t>Inovar nos processos e instrumentos de gestão do SUS.</a:t>
            </a:r>
          </a:p>
          <a:p>
            <a:pPr>
              <a:buFont typeface="Wingdings" pitchFamily="2" charset="2"/>
              <a:buChar char="ü"/>
            </a:pPr>
            <a:r>
              <a:rPr lang="pt-BR" dirty="0" smtClean="0"/>
              <a:t> Superar a fragmentação das políticas de saúde.</a:t>
            </a:r>
          </a:p>
          <a:p>
            <a:pPr>
              <a:buFont typeface="Wingdings" pitchFamily="2" charset="2"/>
              <a:buChar char="ü"/>
            </a:pPr>
            <a:r>
              <a:rPr lang="pt-BR" dirty="0" smtClean="0"/>
              <a:t>             </a:t>
            </a:r>
          </a:p>
        </p:txBody>
      </p:sp>
      <p:pic>
        <p:nvPicPr>
          <p:cNvPr id="4" name="Picture 2" descr="C:\Users\Cristiane\Desktop\downlo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65912"/>
            <a:ext cx="827584" cy="792088"/>
          </a:xfrm>
          <a:prstGeom prst="rect">
            <a:avLst/>
          </a:prstGeom>
          <a:noFill/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5" y="5800725"/>
            <a:ext cx="2219325" cy="1057275"/>
          </a:xfrm>
          <a:prstGeom prst="rect">
            <a:avLst/>
          </a:prstGeom>
        </p:spPr>
      </p:pic>
      <p:sp>
        <p:nvSpPr>
          <p:cNvPr id="6" name="Seta para a direita 5"/>
          <p:cNvSpPr/>
          <p:nvPr/>
        </p:nvSpPr>
        <p:spPr>
          <a:xfrm>
            <a:off x="899592" y="530120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979712" y="5229200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 FORTALECER OS VÍNCULOS INTERFEDERATIVOS NECESSÁRIOS À CONSOLIDAÇÃO DO SUS.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arol\Pictures\IMG_20150310_165320100_HD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arol\Pictures\IMG_20150310_1654258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arol\Pictures\IMG_20150310_1657574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arol\Pictures\IMG_20150310_1702526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Carol\Pictures\IMG_20150325_142203785_HD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266" name="Picture 2" descr="C:\Users\Carol\Pictures\IMG_20150422_1231561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EIXO – REDES TEMÁTICAS</a:t>
            </a:r>
          </a:p>
          <a:p>
            <a:endParaRPr lang="pt-BR" b="1" u="sng" dirty="0" smtClean="0"/>
          </a:p>
          <a:p>
            <a:r>
              <a:rPr lang="pt-BR" b="1" dirty="0" smtClean="0"/>
              <a:t>OBJETIVOS</a:t>
            </a:r>
            <a:r>
              <a:rPr lang="pt-BR" dirty="0" smtClean="0"/>
              <a:t> : Apoiar a Implantação das Redes de Urgência e Emergência e Rede Cegonha;</a:t>
            </a:r>
          </a:p>
          <a:p>
            <a:r>
              <a:rPr lang="pt-BR" dirty="0" smtClean="0"/>
              <a:t> </a:t>
            </a:r>
            <a:r>
              <a:rPr lang="pt-BR" b="1" dirty="0" smtClean="0"/>
              <a:t>AÇÃO: </a:t>
            </a:r>
            <a:r>
              <a:rPr lang="pt-BR" dirty="0" smtClean="0"/>
              <a:t>Produção e Reprodução de materiais;</a:t>
            </a:r>
          </a:p>
          <a:p>
            <a:r>
              <a:rPr lang="pt-BR" b="1" dirty="0" smtClean="0"/>
              <a:t> META: </a:t>
            </a:r>
            <a:r>
              <a:rPr lang="pt-BR" dirty="0" smtClean="0"/>
              <a:t>100% dos materiais definidos TR.</a:t>
            </a:r>
          </a:p>
          <a:p>
            <a:r>
              <a:rPr lang="pt-BR" b="1" dirty="0" smtClean="0"/>
              <a:t>VALOR INVESTIMENTO: </a:t>
            </a:r>
            <a:r>
              <a:rPr lang="pt-BR" dirty="0" smtClean="0"/>
              <a:t>R$ 184.025,50</a:t>
            </a:r>
          </a:p>
          <a:p>
            <a:pPr>
              <a:buNone/>
            </a:pPr>
            <a:endParaRPr lang="pt-BR" b="1" dirty="0" smtClean="0"/>
          </a:p>
        </p:txBody>
      </p:sp>
      <p:sp>
        <p:nvSpPr>
          <p:cNvPr id="4" name="Título 2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pt-BR" b="1" u="sng" dirty="0" smtClean="0"/>
              <a:t>RESULTADOS ALCANÇADOS</a:t>
            </a:r>
            <a:endParaRPr lang="pt-BR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Resultados:</a:t>
            </a:r>
            <a:endParaRPr lang="pt-BR" dirty="0"/>
          </a:p>
        </p:txBody>
      </p:sp>
      <p:pic>
        <p:nvPicPr>
          <p:cNvPr id="12290" name="Picture 2" descr="C:\Users\Carol\Pictures\IMG_20150422_1212334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4427984" cy="5805264"/>
          </a:xfrm>
          <a:prstGeom prst="rect">
            <a:avLst/>
          </a:prstGeom>
          <a:noFill/>
        </p:spPr>
      </p:pic>
      <p:pic>
        <p:nvPicPr>
          <p:cNvPr id="12291" name="Picture 3" descr="C:\Users\Carol\Pictures\IMG_20150422_121246608_HD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052736"/>
            <a:ext cx="4716016" cy="5805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Carol\Pictures\IMG_20150422_121300594_HD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0"/>
            <a:ext cx="5544616" cy="6858000"/>
          </a:xfrm>
          <a:prstGeom prst="rect">
            <a:avLst/>
          </a:prstGeom>
          <a:noFill/>
        </p:spPr>
      </p:pic>
      <p:pic>
        <p:nvPicPr>
          <p:cNvPr id="13315" name="Picture 3" descr="C:\Users\Carol\Pictures\IMG_20150422_1213283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0"/>
            <a:ext cx="486003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338" name="Picture 2" descr="C:\Users\Carol\Pictures\IMG_20150422_1213456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14339" name="Picture 3" descr="C:\Users\Carol\Pictures\IMG_20150422_121439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PRIORIDADES DO SUS: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04800" y="1412776"/>
            <a:ext cx="8686800" cy="4667349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pt-BR" sz="2800" b="1" dirty="0" smtClean="0"/>
              <a:t>          PLANO NACIONAL DE SAÚDE (2012 – 2015)</a:t>
            </a:r>
          </a:p>
          <a:p>
            <a:pPr algn="just">
              <a:buNone/>
            </a:pPr>
            <a:r>
              <a:rPr lang="pt-BR" sz="2800" b="1" dirty="0" smtClean="0"/>
              <a:t>          </a:t>
            </a:r>
          </a:p>
          <a:p>
            <a:pPr algn="just">
              <a:buNone/>
            </a:pPr>
            <a:r>
              <a:rPr lang="pt-BR" sz="2800" b="1" dirty="0" smtClean="0"/>
              <a:t>          ACESSO E QUALIDADE </a:t>
            </a:r>
          </a:p>
          <a:p>
            <a:pPr algn="just">
              <a:buNone/>
            </a:pPr>
            <a:endParaRPr lang="pt-BR" sz="2800" b="1" dirty="0" smtClean="0"/>
          </a:p>
          <a:p>
            <a:pPr algn="just">
              <a:buNone/>
            </a:pPr>
            <a:r>
              <a:rPr lang="pt-BR" sz="2800" b="1" dirty="0" smtClean="0"/>
              <a:t>        </a:t>
            </a:r>
            <a:r>
              <a:rPr lang="pt-BR" sz="2800" b="1" dirty="0" smtClean="0">
                <a:solidFill>
                  <a:srgbClr val="C00000"/>
                </a:solidFill>
              </a:rPr>
              <a:t>Fortalecer a APS, a organização e desenvolvimento das redes de atenção à saúde, utilizando as linhas de cuidado como um instrumento para o desenho dessas redes, e fortalecer a gestão regional por meio dos instrumentos e dispositivos do Decreto 7508/2011.</a:t>
            </a:r>
          </a:p>
          <a:p>
            <a:pPr algn="just">
              <a:buNone/>
            </a:pPr>
            <a:endParaRPr lang="pt-BR" sz="2800" b="1" dirty="0"/>
          </a:p>
        </p:txBody>
      </p:sp>
      <p:cxnSp>
        <p:nvCxnSpPr>
          <p:cNvPr id="9" name="Conector angulado 8"/>
          <p:cNvCxnSpPr/>
          <p:nvPr/>
        </p:nvCxnSpPr>
        <p:spPr>
          <a:xfrm>
            <a:off x="323528" y="2204864"/>
            <a:ext cx="792088" cy="432048"/>
          </a:xfrm>
          <a:prstGeom prst="bentConnector3">
            <a:avLst>
              <a:gd name="adj1" fmla="val 50000"/>
            </a:avLst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eta para a direita 11"/>
          <p:cNvSpPr/>
          <p:nvPr/>
        </p:nvSpPr>
        <p:spPr>
          <a:xfrm>
            <a:off x="467544" y="3356992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4" name="Conector angulado 23"/>
          <p:cNvCxnSpPr/>
          <p:nvPr/>
        </p:nvCxnSpPr>
        <p:spPr>
          <a:xfrm>
            <a:off x="323528" y="1268760"/>
            <a:ext cx="792088" cy="432048"/>
          </a:xfrm>
          <a:prstGeom prst="bentConnector3">
            <a:avLst>
              <a:gd name="adj1" fmla="val 50000"/>
            </a:avLst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C:\Users\Cristiane\Desktop\downlo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65912"/>
            <a:ext cx="827584" cy="792088"/>
          </a:xfrm>
          <a:prstGeom prst="rect">
            <a:avLst/>
          </a:prstGeom>
          <a:noFill/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5" y="5800725"/>
            <a:ext cx="2219325" cy="1057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362" name="Picture 2" descr="C:\Users\Carol\Pictures\IMG_20150422_1215349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66020" y="1166018"/>
            <a:ext cx="6858002" cy="4525962"/>
          </a:xfrm>
          <a:prstGeom prst="rect">
            <a:avLst/>
          </a:prstGeom>
          <a:noFill/>
        </p:spPr>
      </p:pic>
      <p:pic>
        <p:nvPicPr>
          <p:cNvPr id="15363" name="Picture 3" descr="C:\Users\Carol\Pictures\IMG_20150422_1226302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/>
              <a:t>RESULTADOS ALCANÇADOS	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EIXO – SISTEMA DE APOIO LOGÍSTICO</a:t>
            </a:r>
          </a:p>
          <a:p>
            <a:pPr>
              <a:buNone/>
            </a:pPr>
            <a:endParaRPr lang="pt-BR" b="1" u="sng" dirty="0" smtClean="0"/>
          </a:p>
          <a:p>
            <a:r>
              <a:rPr lang="pt-BR" b="1" dirty="0" smtClean="0"/>
              <a:t>OBJETIVO: </a:t>
            </a:r>
            <a:r>
              <a:rPr lang="pt-BR" dirty="0" smtClean="0"/>
              <a:t>Sistema de Apoio Logístico        Aquisição de ônibus para transporte de pacientes para procedimentos eletivos.</a:t>
            </a:r>
          </a:p>
          <a:p>
            <a:r>
              <a:rPr lang="pt-BR" b="1" dirty="0" smtClean="0"/>
              <a:t>AÇÃO: </a:t>
            </a:r>
            <a:r>
              <a:rPr lang="pt-BR" dirty="0" smtClean="0"/>
              <a:t>Aquisição de veículos;</a:t>
            </a:r>
          </a:p>
          <a:p>
            <a:r>
              <a:rPr lang="pt-BR" b="1" dirty="0" smtClean="0"/>
              <a:t>META: </a:t>
            </a:r>
            <a:r>
              <a:rPr lang="pt-BR" dirty="0" smtClean="0"/>
              <a:t>Aquisição de 30 micro ônibus;</a:t>
            </a:r>
          </a:p>
          <a:p>
            <a:r>
              <a:rPr lang="pt-BR" b="1" dirty="0" smtClean="0"/>
              <a:t>VALOR: </a:t>
            </a:r>
            <a:r>
              <a:rPr lang="pt-BR" dirty="0" smtClean="0"/>
              <a:t>R$ 7.120.000,00; </a:t>
            </a:r>
          </a:p>
          <a:p>
            <a:r>
              <a:rPr lang="pt-BR" b="1" dirty="0" smtClean="0"/>
              <a:t>RESULTADOS:</a:t>
            </a:r>
            <a:r>
              <a:rPr lang="pt-BR" dirty="0" smtClean="0"/>
              <a:t> 100% adquiridos.</a:t>
            </a:r>
          </a:p>
          <a:p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Carol\Pictures\IMG_20150422_130956151_HD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410" name="Picture 2" descr="C:\Users\Carol\Pictures\IMG_20150422_131011387_HD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CONTRAPARTIDA: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052736"/>
            <a:ext cx="8686800" cy="5303838"/>
          </a:xfrm>
        </p:spPr>
        <p:txBody>
          <a:bodyPr>
            <a:normAutofit fontScale="62500" lnSpcReduction="20000"/>
          </a:bodyPr>
          <a:lstStyle/>
          <a:p>
            <a:pPr algn="just">
              <a:buFont typeface="Wingdings" pitchFamily="2" charset="2"/>
              <a:buChar char="ü"/>
            </a:pPr>
            <a:endParaRPr lang="pt-BR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 typeface="Wingdings" pitchFamily="2" charset="2"/>
              <a:buChar char="ü"/>
            </a:pPr>
            <a:r>
              <a:rPr lang="pt-BR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SESAPI </a:t>
            </a:r>
            <a:r>
              <a:rPr lang="pt-BR" sz="3800" b="1" i="1" dirty="0" smtClean="0"/>
              <a:t>: </a:t>
            </a:r>
          </a:p>
          <a:p>
            <a:pPr algn="just">
              <a:buFont typeface="Wingdings" pitchFamily="2" charset="2"/>
              <a:buChar char="ü"/>
            </a:pPr>
            <a:endParaRPr lang="pt-BR" dirty="0" smtClean="0"/>
          </a:p>
          <a:p>
            <a:pPr algn="just">
              <a:buNone/>
            </a:pPr>
            <a:r>
              <a:rPr lang="pt-BR" dirty="0" smtClean="0"/>
              <a:t>  - Contratação de Consultoria para Elaboração de Projeto Executivo para Região de Entre Rios e para outras 10 regiões do Estado.</a:t>
            </a:r>
          </a:p>
          <a:p>
            <a:pPr algn="just">
              <a:buNone/>
            </a:pPr>
            <a:endParaRPr lang="pt-BR" dirty="0" smtClean="0"/>
          </a:p>
          <a:p>
            <a:pPr algn="just">
              <a:buNone/>
            </a:pPr>
            <a:r>
              <a:rPr lang="pt-BR" dirty="0" smtClean="0"/>
              <a:t> -    Aquisição de equipamentos de Informática (STE);</a:t>
            </a:r>
          </a:p>
          <a:p>
            <a:pPr algn="just">
              <a:buNone/>
            </a:pPr>
            <a:endParaRPr lang="pt-BR" dirty="0" smtClean="0"/>
          </a:p>
          <a:p>
            <a:pPr algn="just">
              <a:buNone/>
            </a:pPr>
            <a:r>
              <a:rPr lang="pt-BR" dirty="0" smtClean="0"/>
              <a:t>  - Aquisição de software para agendamento; </a:t>
            </a:r>
          </a:p>
          <a:p>
            <a:pPr algn="just">
              <a:buNone/>
            </a:pPr>
            <a:endParaRPr lang="pt-BR" dirty="0" smtClean="0"/>
          </a:p>
          <a:p>
            <a:pPr algn="just">
              <a:buNone/>
            </a:pPr>
            <a:r>
              <a:rPr lang="pt-BR" dirty="0" smtClean="0"/>
              <a:t>  - Aquisição de software para Gestão do Transporte.</a:t>
            </a:r>
          </a:p>
          <a:p>
            <a:pPr algn="just">
              <a:buNone/>
            </a:pPr>
            <a:endParaRPr lang="pt-BR" dirty="0" smtClean="0"/>
          </a:p>
          <a:p>
            <a:pPr algn="just">
              <a:buNone/>
            </a:pPr>
            <a:r>
              <a:rPr lang="pt-BR" dirty="0" smtClean="0"/>
              <a:t> -  Custos Fixos: 64%</a:t>
            </a:r>
          </a:p>
          <a:p>
            <a:pPr algn="just">
              <a:buNone/>
            </a:pPr>
            <a:endParaRPr lang="pt-BR" dirty="0" smtClean="0"/>
          </a:p>
          <a:p>
            <a:pPr algn="just">
              <a:buNone/>
            </a:pPr>
            <a:r>
              <a:rPr lang="pt-BR" dirty="0" smtClean="0"/>
              <a:t> - </a:t>
            </a:r>
            <a:r>
              <a:rPr lang="pt-BR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MUNICÍPIOS</a:t>
            </a:r>
            <a:r>
              <a:rPr lang="pt-BR" sz="3800" b="1" i="1" dirty="0" smtClean="0"/>
              <a:t>:</a:t>
            </a:r>
            <a:r>
              <a:rPr lang="pt-BR" b="1" i="1" dirty="0" smtClean="0"/>
              <a:t>  </a:t>
            </a:r>
            <a:r>
              <a:rPr lang="pt-BR" dirty="0" smtClean="0"/>
              <a:t>custos variáveis – 36%</a:t>
            </a:r>
          </a:p>
          <a:p>
            <a:pPr algn="just">
              <a:buNone/>
            </a:pPr>
            <a:endParaRPr lang="pt-BR" b="1" i="1" dirty="0" smtClean="0"/>
          </a:p>
          <a:p>
            <a:pPr algn="just">
              <a:buNone/>
            </a:pPr>
            <a:r>
              <a:rPr lang="pt-BR" dirty="0" smtClean="0"/>
              <a:t> </a:t>
            </a:r>
          </a:p>
          <a:p>
            <a:pPr algn="just">
              <a:buNone/>
            </a:pPr>
            <a:endParaRPr lang="pt-BR" dirty="0" smtClean="0"/>
          </a:p>
          <a:p>
            <a:pPr algn="just">
              <a:buNone/>
            </a:pPr>
            <a:endParaRPr lang="pt-BR" dirty="0" smtClean="0"/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aplauso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CaixaDeTexto 4"/>
          <p:cNvSpPr txBox="1"/>
          <p:nvPr/>
        </p:nvSpPr>
        <p:spPr>
          <a:xfrm>
            <a:off x="539552" y="1268760"/>
            <a:ext cx="7632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solidFill>
                  <a:schemeClr val="bg1">
                    <a:lumMod val="95000"/>
                  </a:schemeClr>
                </a:solidFill>
              </a:rPr>
              <a:t>OBRIGADA !!!</a:t>
            </a:r>
          </a:p>
          <a:p>
            <a:pPr algn="ctr"/>
            <a:r>
              <a:rPr lang="pt-BR" sz="4800" b="1" dirty="0" smtClean="0">
                <a:solidFill>
                  <a:schemeClr val="bg1">
                    <a:lumMod val="95000"/>
                  </a:schemeClr>
                </a:solidFill>
              </a:rPr>
              <a:t>A TODAS AS PESSOAS QUE CONTRIBUIRAM PARA O ALCANCE DESSES OBJETIVOS. </a:t>
            </a:r>
            <a:endParaRPr lang="pt-BR" sz="4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Prioridades do </a:t>
            </a:r>
            <a:r>
              <a:rPr lang="pt-BR" dirty="0" err="1" smtClean="0"/>
              <a:t>sus</a:t>
            </a:r>
            <a:r>
              <a:rPr lang="pt-BR" dirty="0" smtClean="0"/>
              <a:t>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 Implementação das redes temáticas prioritárias nas regiões de saúde, tendo a Atenção Básica como centro comunicador e Coordenador do Cuidado.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O PROJETO QUALISUS - REDE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pt-BR" dirty="0" smtClean="0"/>
              <a:t>O projeto QUALISUS – rede é uma proposta de intervenção que visa apoiar a organização  redes regionalizadas de atenção à saúde no Brasil. Trata-se de um Projeto de Cooperação, entre o Banco Mundial e o Ministério da Saúde, que se soma aos esforços permanentes de consolidação do Sistema Único de Saúde.</a:t>
            </a:r>
            <a:endParaRPr lang="pt-BR" dirty="0"/>
          </a:p>
        </p:txBody>
      </p:sp>
      <p:pic>
        <p:nvPicPr>
          <p:cNvPr id="4" name="Picture 2" descr="C:\Users\Cristiane\Desktop\downlo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37312"/>
            <a:ext cx="755576" cy="620688"/>
          </a:xfrm>
          <a:prstGeom prst="rect">
            <a:avLst/>
          </a:prstGeom>
          <a:noFill/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800725"/>
            <a:ext cx="2219325" cy="1057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OBJETIVOS DO PROJETO QUALISUS - REDE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pt-BR" dirty="0" smtClean="0"/>
              <a:t>1- Organizar, no âmbito do SUS, redes de atenção à saúde que considerem o protagonismo da atenção básica.</a:t>
            </a:r>
          </a:p>
          <a:p>
            <a:pPr algn="just">
              <a:buNone/>
            </a:pPr>
            <a:r>
              <a:rPr lang="pt-BR" dirty="0" smtClean="0"/>
              <a:t>2- Priorizar os investimentos na atenção especializada, na atenção de urgência e emergência e no aprimoramento dos sistemas logísticos de suporte à rede.</a:t>
            </a:r>
          </a:p>
          <a:p>
            <a:pPr algn="just">
              <a:buNone/>
            </a:pPr>
            <a:r>
              <a:rPr lang="pt-BR" dirty="0" smtClean="0"/>
              <a:t>3- Aumentar a eficiência na alocação e produção do SUS, instituir e aprimorar mecanismos de gestão das redes.</a:t>
            </a:r>
          </a:p>
          <a:p>
            <a:pPr algn="just">
              <a:buNone/>
            </a:pPr>
            <a:r>
              <a:rPr lang="pt-BR" dirty="0" smtClean="0"/>
              <a:t>4- Fortalecer a regionalização, a </a:t>
            </a:r>
            <a:r>
              <a:rPr lang="pt-BR" dirty="0" err="1" smtClean="0"/>
              <a:t>contratualização</a:t>
            </a:r>
            <a:r>
              <a:rPr lang="pt-BR" dirty="0" smtClean="0"/>
              <a:t>, a regulação do acesso, a responsabilização dos gestores e a participação social</a:t>
            </a:r>
            <a:endParaRPr lang="pt-BR" dirty="0"/>
          </a:p>
        </p:txBody>
      </p:sp>
      <p:pic>
        <p:nvPicPr>
          <p:cNvPr id="4" name="Picture 2" descr="C:\Users\Cristiane\Desktop\downlo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37312"/>
            <a:ext cx="755576" cy="620688"/>
          </a:xfrm>
          <a:prstGeom prst="rect">
            <a:avLst/>
          </a:prstGeom>
          <a:noFill/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800725"/>
            <a:ext cx="2219325" cy="1057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955381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pt-BR" dirty="0" smtClean="0"/>
              <a:t>5- Qualificar o cuidado em saúde, incentivando a implantação de protocolos clínicos, linhas de cuidado e processos de capacitação.</a:t>
            </a:r>
          </a:p>
          <a:p>
            <a:pPr algn="just">
              <a:buNone/>
            </a:pPr>
            <a:r>
              <a:rPr lang="pt-BR" dirty="0" smtClean="0"/>
              <a:t>6- Melhorar a efetividade e a </a:t>
            </a:r>
            <a:r>
              <a:rPr lang="pt-BR" dirty="0" err="1" smtClean="0"/>
              <a:t>resolutividade</a:t>
            </a:r>
            <a:r>
              <a:rPr lang="pt-BR" dirty="0" smtClean="0"/>
              <a:t> da prestação dos serviços.</a:t>
            </a:r>
          </a:p>
          <a:p>
            <a:pPr algn="just">
              <a:buNone/>
            </a:pPr>
            <a:r>
              <a:rPr lang="pt-BR" dirty="0" smtClean="0"/>
              <a:t>7- Sistematizar e difundir conhecimentos voltados à melhoria da qualidade da atenção e da gestão, ao desenvolvimento de metodologias e processos de avaliação e gestão e à gestão da inovação tecnológica em saúde.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800725"/>
            <a:ext cx="2219325" cy="1057275"/>
          </a:xfrm>
          <a:prstGeom prst="rect">
            <a:avLst/>
          </a:prstGeom>
        </p:spPr>
      </p:pic>
      <p:pic>
        <p:nvPicPr>
          <p:cNvPr id="5" name="Picture 2" descr="C:\Users\Cristiane\Desktop\downlo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37312"/>
            <a:ext cx="755576" cy="620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 CRITÉRIOS PARA DEFINIÇÃO DA REGIÃO: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pt-BR" dirty="0" smtClean="0"/>
              <a:t>      </a:t>
            </a:r>
          </a:p>
          <a:p>
            <a:pPr>
              <a:buNone/>
            </a:pPr>
            <a:r>
              <a:rPr lang="pt-BR" dirty="0" smtClean="0"/>
              <a:t>      Tamanho populacional e a complexidade resultante;</a:t>
            </a:r>
          </a:p>
          <a:p>
            <a:pPr>
              <a:buNone/>
            </a:pPr>
            <a:r>
              <a:rPr lang="pt-BR" dirty="0" smtClean="0"/>
              <a:t>       </a:t>
            </a:r>
          </a:p>
          <a:p>
            <a:pPr>
              <a:buNone/>
            </a:pPr>
            <a:r>
              <a:rPr lang="pt-BR" dirty="0" smtClean="0"/>
              <a:t>       Condições de vida e saúde;</a:t>
            </a:r>
          </a:p>
          <a:p>
            <a:pPr>
              <a:buNone/>
            </a:pPr>
            <a:r>
              <a:rPr lang="pt-BR" dirty="0" smtClean="0"/>
              <a:t>      </a:t>
            </a:r>
          </a:p>
          <a:p>
            <a:pPr>
              <a:buNone/>
            </a:pPr>
            <a:r>
              <a:rPr lang="pt-BR" dirty="0" smtClean="0"/>
              <a:t>        Situação assistencial;</a:t>
            </a:r>
          </a:p>
          <a:p>
            <a:pPr>
              <a:buNone/>
            </a:pPr>
            <a:r>
              <a:rPr lang="pt-BR" dirty="0" smtClean="0"/>
              <a:t>      </a:t>
            </a:r>
          </a:p>
          <a:p>
            <a:pPr>
              <a:buNone/>
            </a:pPr>
            <a:r>
              <a:rPr lang="pt-BR" dirty="0" smtClean="0"/>
              <a:t>        Capacidade de Governo;</a:t>
            </a:r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r>
              <a:rPr lang="pt-BR" dirty="0" smtClean="0"/>
              <a:t>        Sinergia com outros programas e ações ministeriais.</a:t>
            </a:r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/>
          </a:p>
        </p:txBody>
      </p:sp>
      <p:sp>
        <p:nvSpPr>
          <p:cNvPr id="4" name="Seta entalhada para a direita 3"/>
          <p:cNvSpPr/>
          <p:nvPr/>
        </p:nvSpPr>
        <p:spPr>
          <a:xfrm>
            <a:off x="323528" y="2060848"/>
            <a:ext cx="504056" cy="36004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entalhada para a direita 4"/>
          <p:cNvSpPr/>
          <p:nvPr/>
        </p:nvSpPr>
        <p:spPr>
          <a:xfrm>
            <a:off x="323528" y="2852936"/>
            <a:ext cx="504056" cy="36004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entalhada para a direita 5"/>
          <p:cNvSpPr/>
          <p:nvPr/>
        </p:nvSpPr>
        <p:spPr>
          <a:xfrm>
            <a:off x="323528" y="3645024"/>
            <a:ext cx="504056" cy="36004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entalhada para a direita 6"/>
          <p:cNvSpPr/>
          <p:nvPr/>
        </p:nvSpPr>
        <p:spPr>
          <a:xfrm>
            <a:off x="395536" y="4509120"/>
            <a:ext cx="504056" cy="36004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entalhada para a direita 7"/>
          <p:cNvSpPr/>
          <p:nvPr/>
        </p:nvSpPr>
        <p:spPr>
          <a:xfrm>
            <a:off x="395536" y="5301208"/>
            <a:ext cx="504056" cy="36004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60648"/>
            <a:ext cx="4355273" cy="6120680"/>
          </a:xfrm>
        </p:spPr>
      </p:pic>
      <p:sp>
        <p:nvSpPr>
          <p:cNvPr id="5" name="CaixaDeTexto 4"/>
          <p:cNvSpPr txBox="1"/>
          <p:nvPr/>
        </p:nvSpPr>
        <p:spPr>
          <a:xfrm>
            <a:off x="467544" y="72405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ÁREA TERRITORIAL 19.952 </a:t>
            </a:r>
            <a:r>
              <a:rPr lang="pt-BR" dirty="0"/>
              <a:t>km2 </a:t>
            </a:r>
            <a:r>
              <a:rPr lang="pt-BR" dirty="0" smtClean="0"/>
              <a:t>(2.5%)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611560" y="2060848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</a:t>
            </a:r>
            <a:r>
              <a:rPr lang="pt-BR" dirty="0" smtClean="0"/>
              <a:t>ensidade </a:t>
            </a:r>
            <a:r>
              <a:rPr lang="pt-BR" dirty="0"/>
              <a:t>demográfica de 58,52 </a:t>
            </a:r>
            <a:r>
              <a:rPr lang="pt-BR" dirty="0" smtClean="0"/>
              <a:t>habitantes/km² 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323528" y="4581128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59% &lt; 10.000 HAB</a:t>
            </a:r>
          </a:p>
          <a:p>
            <a:r>
              <a:rPr lang="pt-BR" dirty="0" smtClean="0"/>
              <a:t>38%&lt; 50.000 HAB</a:t>
            </a:r>
          </a:p>
          <a:p>
            <a:r>
              <a:rPr lang="pt-BR" dirty="0" smtClean="0"/>
              <a:t>3% &gt; 100.000 HAB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6516216" y="447055"/>
            <a:ext cx="2535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POPULAÇÃO (37%)</a:t>
            </a:r>
          </a:p>
          <a:p>
            <a:r>
              <a:rPr lang="pt-BR" dirty="0" smtClean="0"/>
              <a:t>1.167.710 </a:t>
            </a:r>
            <a:r>
              <a:rPr lang="pt-BR" dirty="0"/>
              <a:t>habitantes (IBGE/2010</a:t>
            </a:r>
            <a:r>
              <a:rPr lang="pt-BR" dirty="0" smtClean="0"/>
              <a:t>).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6588224" y="3212976"/>
            <a:ext cx="2160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dirty="0" smtClean="0"/>
              <a:t>Teresina </a:t>
            </a:r>
            <a:r>
              <a:rPr lang="pt-BR" dirty="0"/>
              <a:t>com 814.230 </a:t>
            </a:r>
            <a:r>
              <a:rPr lang="pt-BR" dirty="0" smtClean="0"/>
              <a:t>habitantes</a:t>
            </a:r>
          </a:p>
          <a:p>
            <a:pPr lvl="0"/>
            <a:endParaRPr lang="pt-BR" dirty="0" smtClean="0"/>
          </a:p>
          <a:p>
            <a:pPr lvl="0"/>
            <a:r>
              <a:rPr lang="pt-BR" dirty="0" smtClean="0"/>
              <a:t>Miguel </a:t>
            </a:r>
            <a:r>
              <a:rPr lang="pt-BR" dirty="0"/>
              <a:t>Leão </a:t>
            </a:r>
            <a:r>
              <a:rPr lang="pt-BR" dirty="0" smtClean="0"/>
              <a:t>1.253 </a:t>
            </a:r>
            <a:r>
              <a:rPr lang="pt-BR" dirty="0"/>
              <a:t>habitantes </a:t>
            </a:r>
          </a:p>
          <a:p>
            <a:endParaRPr lang="pt-BR" dirty="0"/>
          </a:p>
        </p:txBody>
      </p:sp>
      <p:pic>
        <p:nvPicPr>
          <p:cNvPr id="10" name="Picture 2" descr="C:\Users\Cristiane\Desktop\downlo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309320"/>
            <a:ext cx="648072" cy="548680"/>
          </a:xfrm>
          <a:prstGeom prst="rect">
            <a:avLst/>
          </a:prstGeom>
          <a:noFill/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800725"/>
            <a:ext cx="2219325" cy="1057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gem">
  <a:themeElements>
    <a:clrScheme name="Viagem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Viagem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Viagem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565</TotalTime>
  <Words>1100</Words>
  <Application>Microsoft Office PowerPoint</Application>
  <PresentationFormat>Apresentação na tela (4:3)</PresentationFormat>
  <Paragraphs>150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36" baseType="lpstr">
      <vt:lpstr>Viagem</vt:lpstr>
      <vt:lpstr> PROJETO QUALISUS – PI PROCESSO DE IMPLANTAÇÃO E RESULTADOS ALCANÇADOS</vt:lpstr>
      <vt:lpstr>Desafios da gestão do sus</vt:lpstr>
      <vt:lpstr>PRIORIDADES DO SUS:</vt:lpstr>
      <vt:lpstr>Prioridades do sus:</vt:lpstr>
      <vt:lpstr>O PROJETO QUALISUS - REDE</vt:lpstr>
      <vt:lpstr>OBJETIVOS DO PROJETO QUALISUS - REDE</vt:lpstr>
      <vt:lpstr>Slide 7</vt:lpstr>
      <vt:lpstr>  CRITÉRIOS PARA DEFINIÇÃO DA REGIÃO:</vt:lpstr>
      <vt:lpstr>Slide 9</vt:lpstr>
      <vt:lpstr>CIR COMO INSTÂNCIA GESTORA RESPONSÁVEL PELA APROVAÇÃO:</vt:lpstr>
      <vt:lpstr>Slide 11</vt:lpstr>
      <vt:lpstr>Subprojeto – eixos de intervenção</vt:lpstr>
      <vt:lpstr>APROVAÇÃO / EXECUÇÃO DO SUBPROJETO</vt:lpstr>
      <vt:lpstr>GESTÃO DO SUBPROJETO</vt:lpstr>
      <vt:lpstr>RESULTADOS ALCANÇADOS</vt:lpstr>
      <vt:lpstr>RESULTADOS ALCANÇADOS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RESULTADOS ALCANÇADOS</vt:lpstr>
      <vt:lpstr>Resultados:</vt:lpstr>
      <vt:lpstr>Slide 28</vt:lpstr>
      <vt:lpstr>Slide 29</vt:lpstr>
      <vt:lpstr>Slide 30</vt:lpstr>
      <vt:lpstr>RESULTADOS ALCANÇADOS </vt:lpstr>
      <vt:lpstr>Slide 32</vt:lpstr>
      <vt:lpstr>Slide 33</vt:lpstr>
      <vt:lpstr>CONTRAPARTIDA:</vt:lpstr>
      <vt:lpstr>Slide 35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QUALISUS - REDES SUBPROJETO PIAUÍ/ REGIÃO ENTRE RIOS</dc:title>
  <dc:creator>Cristiane</dc:creator>
  <cp:lastModifiedBy>Edmar</cp:lastModifiedBy>
  <cp:revision>58</cp:revision>
  <dcterms:created xsi:type="dcterms:W3CDTF">2014-08-12T12:31:04Z</dcterms:created>
  <dcterms:modified xsi:type="dcterms:W3CDTF">2015-04-23T00:43:07Z</dcterms:modified>
</cp:coreProperties>
</file>