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</p:sldMasterIdLst>
  <p:notesMasterIdLst>
    <p:notesMasterId r:id="rId39"/>
  </p:notesMasterIdLst>
  <p:sldIdLst>
    <p:sldId id="580" r:id="rId2"/>
    <p:sldId id="581" r:id="rId3"/>
    <p:sldId id="582" r:id="rId4"/>
    <p:sldId id="599" r:id="rId5"/>
    <p:sldId id="585" r:id="rId6"/>
    <p:sldId id="587" r:id="rId7"/>
    <p:sldId id="598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416" r:id="rId16"/>
    <p:sldId id="393" r:id="rId17"/>
    <p:sldId id="577" r:id="rId18"/>
    <p:sldId id="431" r:id="rId19"/>
    <p:sldId id="578" r:id="rId20"/>
    <p:sldId id="579" r:id="rId21"/>
    <p:sldId id="597" r:id="rId22"/>
    <p:sldId id="413" r:id="rId23"/>
    <p:sldId id="340" r:id="rId24"/>
    <p:sldId id="402" r:id="rId25"/>
    <p:sldId id="394" r:id="rId26"/>
    <p:sldId id="395" r:id="rId27"/>
    <p:sldId id="407" r:id="rId28"/>
    <p:sldId id="396" r:id="rId29"/>
    <p:sldId id="397" r:id="rId30"/>
    <p:sldId id="569" r:id="rId31"/>
    <p:sldId id="342" r:id="rId32"/>
    <p:sldId id="357" r:id="rId33"/>
    <p:sldId id="274" r:id="rId34"/>
    <p:sldId id="320" r:id="rId35"/>
    <p:sldId id="387" r:id="rId36"/>
    <p:sldId id="595" r:id="rId37"/>
    <p:sldId id="596" r:id="rId3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a da Microsoft" initials="C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C75CE"/>
    <a:srgbClr val="F3F7FB"/>
    <a:srgbClr val="F0E8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53" autoAdjust="0"/>
    <p:restoredTop sz="94660"/>
  </p:normalViewPr>
  <p:slideViewPr>
    <p:cSldViewPr snapToGrid="0">
      <p:cViewPr>
        <p:scale>
          <a:sx n="100" d="100"/>
          <a:sy n="100" d="100"/>
        </p:scale>
        <p:origin x="-78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edgar.mendonca\Desktop\Edgar%2021.03.2024\ARQUIVOSDIVERSOS\AUZENIR\2024\Pasta%20Vincula&#231;&#227;o%20de%20Planilha%20de%20obito%20e%20mif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7.2873534270124524E-2"/>
          <c:y val="4.4759200504089394E-2"/>
          <c:w val="0.76180673494244588"/>
          <c:h val="0.81404432359624113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Nº DE ÓBITOS MATERNOS SIM</c:v>
                </c:pt>
              </c:strCache>
            </c:strRef>
          </c:tx>
          <c:dLbls>
            <c:dLbl>
              <c:idx val="0"/>
              <c:layout>
                <c:manualLayout>
                  <c:x val="-4.7036688617132253E-3"/>
                  <c:y val="1.27895164183614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BB-4AC3-9437-C72FD9334338}"/>
                </c:ext>
              </c:extLst>
            </c:dLbl>
            <c:dLbl>
              <c:idx val="1"/>
              <c:layout>
                <c:manualLayout>
                  <c:x val="-6.0163312919227782E-3"/>
                  <c:y val="-6.39488409272581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BB-4AC3-9437-C72FD9334338}"/>
                </c:ext>
              </c:extLst>
            </c:dLbl>
            <c:dLbl>
              <c:idx val="2"/>
              <c:layout>
                <c:manualLayout>
                  <c:x val="-8.7145969498911048E-3"/>
                  <c:y val="-5.8619093677245313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BB-4AC3-9437-C72FD9334338}"/>
                </c:ext>
              </c:extLst>
            </c:dLbl>
            <c:dLbl>
              <c:idx val="3"/>
              <c:layout>
                <c:manualLayout>
                  <c:x val="-6.5359477124192801E-3"/>
                  <c:y val="-5.861909367724531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5BB-4AC3-9437-C72FD9334338}"/>
                </c:ext>
              </c:extLst>
            </c:dLbl>
            <c:dLbl>
              <c:idx val="4"/>
              <c:layout>
                <c:manualLayout>
                  <c:x val="-6.5359477124192801E-3"/>
                  <c:y val="-5.8619093677245313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BB-4AC3-9437-C72FD9334338}"/>
                </c:ext>
              </c:extLst>
            </c:dLbl>
            <c:dLbl>
              <c:idx val="5"/>
              <c:layout>
                <c:manualLayout>
                  <c:x val="-1.307189542483660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BB-4AC3-9437-C72FD9334338}"/>
                </c:ext>
              </c:extLst>
            </c:dLbl>
            <c:dLbl>
              <c:idx val="6"/>
              <c:layout>
                <c:manualLayout>
                  <c:x val="-1.0893246187363832E-2"/>
                  <c:y val="6.39488409272581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BB-4AC3-9437-C72FD9334338}"/>
                </c:ext>
              </c:extLst>
            </c:dLbl>
            <c:dLbl>
              <c:idx val="7"/>
              <c:layout>
                <c:manualLayout>
                  <c:x val="-6.5359477124192801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BB-4AC3-9437-C72FD9334338}"/>
                </c:ext>
              </c:extLst>
            </c:dLbl>
            <c:dLbl>
              <c:idx val="8"/>
              <c:layout>
                <c:manualLayout>
                  <c:x val="-1.0893246187363754E-2"/>
                  <c:y val="6.39488409272581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BB-4AC3-9437-C72FD9334338}"/>
                </c:ext>
              </c:extLst>
            </c:dLbl>
            <c:dLbl>
              <c:idx val="9"/>
              <c:layout>
                <c:manualLayout>
                  <c:x val="-8.7145969498911707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BB-4AC3-9437-C72FD9334338}"/>
                </c:ext>
              </c:extLst>
            </c:dLbl>
            <c:dLbl>
              <c:idx val="10"/>
              <c:layout>
                <c:manualLayout>
                  <c:x val="-1.0893246187363896E-2"/>
                  <c:y val="3.197442046363049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5BB-4AC3-9437-C72FD9334338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5BB-4AC3-9437-C72FD9334338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076-4CD7-B265-D8C39DBA9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Plan1!$B$2:$B$16</c:f>
              <c:numCache>
                <c:formatCode>General</c:formatCode>
                <c:ptCount val="15"/>
                <c:pt idx="0">
                  <c:v>51</c:v>
                </c:pt>
                <c:pt idx="1">
                  <c:v>42</c:v>
                </c:pt>
                <c:pt idx="2">
                  <c:v>48</c:v>
                </c:pt>
                <c:pt idx="3">
                  <c:v>41</c:v>
                </c:pt>
                <c:pt idx="4">
                  <c:v>32</c:v>
                </c:pt>
                <c:pt idx="5">
                  <c:v>39</c:v>
                </c:pt>
                <c:pt idx="6">
                  <c:v>37</c:v>
                </c:pt>
                <c:pt idx="7">
                  <c:v>34</c:v>
                </c:pt>
                <c:pt idx="8">
                  <c:v>41</c:v>
                </c:pt>
                <c:pt idx="9">
                  <c:v>40</c:v>
                </c:pt>
                <c:pt idx="10">
                  <c:v>37</c:v>
                </c:pt>
                <c:pt idx="11">
                  <c:v>60</c:v>
                </c:pt>
                <c:pt idx="12">
                  <c:v>37</c:v>
                </c:pt>
                <c:pt idx="13">
                  <c:v>23</c:v>
                </c:pt>
                <c:pt idx="1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5BB-4AC3-9437-C72FD933433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RMM/ 100.000 NV</c:v>
                </c:pt>
              </c:strCache>
            </c:strRef>
          </c:tx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72,10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076-4CD7-B265-D8C39DBA905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Plan1!$C$2:$C$16</c:f>
              <c:numCache>
                <c:formatCode>0.0</c:formatCode>
                <c:ptCount val="15"/>
                <c:pt idx="0">
                  <c:v>104.09862834748525</c:v>
                </c:pt>
                <c:pt idx="1">
                  <c:v>84.54276454840074</c:v>
                </c:pt>
                <c:pt idx="2">
                  <c:v>100.97397816437723</c:v>
                </c:pt>
                <c:pt idx="3">
                  <c:v>88.948670108907876</c:v>
                </c:pt>
                <c:pt idx="4">
                  <c:v>67.073298539059508</c:v>
                </c:pt>
                <c:pt idx="5">
                  <c:v>79.627587896606414</c:v>
                </c:pt>
                <c:pt idx="6">
                  <c:v>79.222336416580717</c:v>
                </c:pt>
                <c:pt idx="7" formatCode="0.00">
                  <c:v>70.611202259558482</c:v>
                </c:pt>
                <c:pt idx="8" formatCode="0.00">
                  <c:v>83.557512024129778</c:v>
                </c:pt>
                <c:pt idx="9" formatCode="0.00">
                  <c:v>84.191029445812802</c:v>
                </c:pt>
                <c:pt idx="10" formatCode="0.00">
                  <c:v>82.499052375749741</c:v>
                </c:pt>
                <c:pt idx="11" formatCode="0.00">
                  <c:v>122.72358703512953</c:v>
                </c:pt>
                <c:pt idx="12" formatCode="0.00">
                  <c:v>87.538741808029656</c:v>
                </c:pt>
                <c:pt idx="13" formatCode="0.00">
                  <c:v>54.678585013313047</c:v>
                </c:pt>
                <c:pt idx="14" formatCode="0.00">
                  <c:v>70.810385523210073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5BB-4AC3-9437-C72FD9334338}"/>
            </c:ext>
          </c:extLst>
        </c:ser>
        <c:axId val="143269888"/>
        <c:axId val="143271424"/>
      </c:barChart>
      <c:catAx>
        <c:axId val="143269888"/>
        <c:scaling>
          <c:orientation val="minMax"/>
        </c:scaling>
        <c:axPos val="b"/>
        <c:numFmt formatCode="General" sourceLinked="1"/>
        <c:tickLblPos val="nextTo"/>
        <c:crossAx val="143271424"/>
        <c:crosses val="autoZero"/>
        <c:auto val="1"/>
        <c:lblAlgn val="ctr"/>
        <c:lblOffset val="100"/>
      </c:catAx>
      <c:valAx>
        <c:axId val="143271424"/>
        <c:scaling>
          <c:orientation val="minMax"/>
        </c:scaling>
        <c:axPos val="l"/>
        <c:numFmt formatCode="General" sourceLinked="1"/>
        <c:tickLblPos val="nextTo"/>
        <c:crossAx val="143269888"/>
        <c:crosses val="autoZero"/>
        <c:crossBetween val="between"/>
      </c:valAx>
    </c:plotArea>
    <c:legend>
      <c:legendPos val="b"/>
      <c:layout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Numero de </a:t>
            </a:r>
            <a:r>
              <a:rPr lang="pt-BR" sz="2000" b="1" dirty="0" err="1"/>
              <a:t>MIF´s</a:t>
            </a:r>
            <a:r>
              <a:rPr lang="pt-BR" sz="2000" b="1" dirty="0"/>
              <a:t> investigado 2013 a 2024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Planilha1!$H$19</c:f>
              <c:strCache>
                <c:ptCount val="1"/>
                <c:pt idx="0">
                  <c:v>Nº DE Mif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Planilha1!$G$20:$G$31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Planilha1!$H$20:$H$31</c:f>
              <c:numCache>
                <c:formatCode>General</c:formatCode>
                <c:ptCount val="12"/>
                <c:pt idx="0">
                  <c:v>1006</c:v>
                </c:pt>
                <c:pt idx="1">
                  <c:v>1039</c:v>
                </c:pt>
                <c:pt idx="2">
                  <c:v>1052</c:v>
                </c:pt>
                <c:pt idx="3">
                  <c:v>1006</c:v>
                </c:pt>
                <c:pt idx="4">
                  <c:v>1027</c:v>
                </c:pt>
                <c:pt idx="5">
                  <c:v>1007</c:v>
                </c:pt>
                <c:pt idx="6">
                  <c:v>1055</c:v>
                </c:pt>
                <c:pt idx="7">
                  <c:v>1171</c:v>
                </c:pt>
                <c:pt idx="8">
                  <c:v>1406</c:v>
                </c:pt>
                <c:pt idx="9">
                  <c:v>1172</c:v>
                </c:pt>
                <c:pt idx="10">
                  <c:v>1108</c:v>
                </c:pt>
                <c:pt idx="11">
                  <c:v>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D9-4DED-9982-34612C0C7C80}"/>
            </c:ext>
          </c:extLst>
        </c:ser>
        <c:ser>
          <c:idx val="1"/>
          <c:order val="1"/>
          <c:tx>
            <c:strRef>
              <c:f>Planilha1!$I$19</c:f>
              <c:strCache>
                <c:ptCount val="1"/>
                <c:pt idx="0">
                  <c:v>% de MIF INVESTIGADOS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6248839368616541E-2"/>
                  <c:y val="-1.19331742243436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D9-4DED-9982-34612C0C7C80}"/>
                </c:ext>
              </c:extLst>
            </c:dLbl>
            <c:dLbl>
              <c:idx val="1"/>
              <c:layout>
                <c:manualLayout>
                  <c:x val="2.0891364902506936E-2"/>
                  <c:y val="-3.97772474144789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D9-4DED-9982-34612C0C7C80}"/>
                </c:ext>
              </c:extLst>
            </c:dLbl>
            <c:dLbl>
              <c:idx val="2"/>
              <c:layout>
                <c:manualLayout>
                  <c:x val="1.6248839368616541E-2"/>
                  <c:y val="-1.19331742243436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D9-4DED-9982-34612C0C7C80}"/>
                </c:ext>
              </c:extLst>
            </c:dLbl>
            <c:dLbl>
              <c:idx val="3"/>
              <c:layout>
                <c:manualLayout>
                  <c:x val="1.8570102135561668E-2"/>
                  <c:y val="-3.97772474144789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D9-4DED-9982-34612C0C7C80}"/>
                </c:ext>
              </c:extLst>
            </c:dLbl>
            <c:dLbl>
              <c:idx val="4"/>
              <c:layout>
                <c:manualLayout>
                  <c:x val="1.1606313834726094E-2"/>
                  <c:y val="3.97772474144774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D9-4DED-9982-34612C0C7C80}"/>
                </c:ext>
              </c:extLst>
            </c:dLbl>
            <c:dLbl>
              <c:idx val="5"/>
              <c:layout>
                <c:manualLayout>
                  <c:x val="1.8570102135561668E-2"/>
                  <c:y val="-3.97772474144789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D9-4DED-9982-34612C0C7C80}"/>
                </c:ext>
              </c:extLst>
            </c:dLbl>
            <c:dLbl>
              <c:idx val="6"/>
              <c:layout>
                <c:manualLayout>
                  <c:x val="9.2850510677807904E-3"/>
                  <c:y val="-1.4584822233531288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D9-4DED-9982-34612C0C7C80}"/>
                </c:ext>
              </c:extLst>
            </c:dLbl>
            <c:dLbl>
              <c:idx val="7"/>
              <c:layout>
                <c:manualLayout>
                  <c:x val="1.6248839368616541E-2"/>
                  <c:y val="-3.97772474144804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D9-4DED-9982-34612C0C7C80}"/>
                </c:ext>
              </c:extLst>
            </c:dLbl>
            <c:dLbl>
              <c:idx val="8"/>
              <c:layout>
                <c:manualLayout>
                  <c:x val="6.9637883008356579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D9-4DED-9982-34612C0C7C80}"/>
                </c:ext>
              </c:extLst>
            </c:dLbl>
            <c:dLbl>
              <c:idx val="9"/>
              <c:layout>
                <c:manualLayout>
                  <c:x val="9.28505106778087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D9-4DED-9982-34612C0C7C80}"/>
                </c:ext>
              </c:extLst>
            </c:dLbl>
            <c:dLbl>
              <c:idx val="10"/>
              <c:layout>
                <c:manualLayout>
                  <c:x val="1.16063138347259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D9-4DED-9982-34612C0C7C80}"/>
                </c:ext>
              </c:extLst>
            </c:dLbl>
            <c:dLbl>
              <c:idx val="11"/>
              <c:layout>
                <c:manualLayout>
                  <c:x val="1.624883936861654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D9-4DED-9982-34612C0C7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Planilha1!$G$20:$G$31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Planilha1!$I$20:$I$31</c:f>
              <c:numCache>
                <c:formatCode>General</c:formatCode>
                <c:ptCount val="12"/>
                <c:pt idx="0">
                  <c:v>86.48</c:v>
                </c:pt>
                <c:pt idx="1">
                  <c:v>90.66</c:v>
                </c:pt>
                <c:pt idx="2">
                  <c:v>92.86999999999999</c:v>
                </c:pt>
                <c:pt idx="3">
                  <c:v>92.25</c:v>
                </c:pt>
                <c:pt idx="4">
                  <c:v>90.85</c:v>
                </c:pt>
                <c:pt idx="5">
                  <c:v>96.03</c:v>
                </c:pt>
                <c:pt idx="6">
                  <c:v>83.35</c:v>
                </c:pt>
                <c:pt idx="7">
                  <c:v>72.84</c:v>
                </c:pt>
                <c:pt idx="8">
                  <c:v>83.34</c:v>
                </c:pt>
                <c:pt idx="9">
                  <c:v>87.710000000000022</c:v>
                </c:pt>
                <c:pt idx="10">
                  <c:v>85.02</c:v>
                </c:pt>
                <c:pt idx="11">
                  <c:v>46.82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3D9-4DED-9982-34612C0C7C80}"/>
            </c:ext>
          </c:extLst>
        </c:ser>
        <c:gapWidth val="219"/>
        <c:overlap val="-27"/>
        <c:axId val="96766976"/>
        <c:axId val="96776960"/>
      </c:barChart>
      <c:catAx>
        <c:axId val="96766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776960"/>
        <c:crosses val="autoZero"/>
        <c:auto val="1"/>
        <c:lblAlgn val="ctr"/>
        <c:lblOffset val="100"/>
      </c:catAx>
      <c:valAx>
        <c:axId val="96776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7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/>
          <a:lstStyle/>
          <a:p>
            <a:pPr>
              <a:defRPr lang="pt-BR" sz="1400" b="0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r>
              <a:rPr lang="pt-BR" sz="2000" b="1" strike="noStrike" spc="-1" dirty="0">
                <a:solidFill>
                  <a:srgbClr val="595959"/>
                </a:solidFill>
                <a:latin typeface="Calibri"/>
                <a:ea typeface="Calibri"/>
              </a:rPr>
              <a:t>Óbitos Maternos Segundo a Faixa Etária 
2012 a 2024</a:t>
            </a:r>
          </a:p>
        </c:rich>
      </c:tx>
      <c:layout/>
      <c:spPr>
        <a:noFill/>
        <a:ln w="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AABAD7"/>
            </a:solidFill>
            <a:ln w="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Calibri"/>
                  </a:defRPr>
                </a:pPr>
                <a:endParaRPr lang="pt-BR"/>
              </a:p>
            </c:txPr>
            <c:dLblPos val="outEnd"/>
            <c:showBubbleSize val="1"/>
            <c:separator>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Planilha1!$A$2:$A$7</c:f>
              <c:strCache>
                <c:ptCount val="6"/>
                <c:pt idx="0">
                  <c:v>10-14a</c:v>
                </c:pt>
                <c:pt idx="1">
                  <c:v>15-19a</c:v>
                </c:pt>
                <c:pt idx="2">
                  <c:v>20-29a</c:v>
                </c:pt>
                <c:pt idx="3">
                  <c:v>30-39a</c:v>
                </c:pt>
                <c:pt idx="4">
                  <c:v>40-49a</c:v>
                </c:pt>
                <c:pt idx="5">
                  <c:v>Ignorado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E3-4D64-9B75-F969F08AB2B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Calibri"/>
                  </a:defRPr>
                </a:pPr>
                <a:endParaRPr lang="pt-BR"/>
              </a:p>
            </c:txPr>
            <c:dLblPos val="outEnd"/>
            <c:showBubbleSize val="1"/>
            <c:separator>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Planilha1!$A$2:$A$7</c:f>
              <c:strCache>
                <c:ptCount val="6"/>
                <c:pt idx="0">
                  <c:v>10-14a</c:v>
                </c:pt>
                <c:pt idx="1">
                  <c:v>15-19a</c:v>
                </c:pt>
                <c:pt idx="2">
                  <c:v>20-29a</c:v>
                </c:pt>
                <c:pt idx="3">
                  <c:v>30-39a</c:v>
                </c:pt>
                <c:pt idx="4">
                  <c:v>40-49a</c:v>
                </c:pt>
                <c:pt idx="5">
                  <c:v>Ignorado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E3-4D64-9B75-F969F08AB2B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416A9C"/>
            </a:solidFill>
            <a:ln w="0">
              <a:noFill/>
            </a:ln>
          </c:spP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404040"/>
                    </a:solidFill>
                    <a:latin typeface="Calibri"/>
                    <a:ea typeface="Calibri"/>
                  </a:defRPr>
                </a:pPr>
                <a:endParaRPr lang="pt-BR"/>
              </a:p>
            </c:txPr>
            <c:dLblPos val="outEnd"/>
            <c:showVal val="1"/>
            <c:showBubbleSize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Planilha1!$A$2:$A$7</c:f>
              <c:strCache>
                <c:ptCount val="6"/>
                <c:pt idx="0">
                  <c:v>10-14a</c:v>
                </c:pt>
                <c:pt idx="1">
                  <c:v>15-19a</c:v>
                </c:pt>
                <c:pt idx="2">
                  <c:v>20-29a</c:v>
                </c:pt>
                <c:pt idx="3">
                  <c:v>30-39a</c:v>
                </c:pt>
                <c:pt idx="4">
                  <c:v>40-49a</c:v>
                </c:pt>
                <c:pt idx="5">
                  <c:v>Ignorado</c:v>
                </c:pt>
              </c:strCache>
            </c:strRef>
          </c:cat>
          <c:val>
            <c:numRef>
              <c:f>Planilha1!$D$2:$D$7</c:f>
              <c:numCache>
                <c:formatCode>General</c:formatCode>
                <c:ptCount val="6"/>
                <c:pt idx="0">
                  <c:v>1.6700000000000004</c:v>
                </c:pt>
                <c:pt idx="1">
                  <c:v>12.97</c:v>
                </c:pt>
                <c:pt idx="2">
                  <c:v>41.84</c:v>
                </c:pt>
                <c:pt idx="3">
                  <c:v>38.700000000000003</c:v>
                </c:pt>
                <c:pt idx="4">
                  <c:v>4.8099999999999996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E3-4D64-9B75-F969F08AB2B0}"/>
            </c:ext>
          </c:extLst>
        </c:ser>
        <c:gapWidth val="219"/>
        <c:overlap val="-27"/>
        <c:axId val="144939264"/>
        <c:axId val="144949248"/>
      </c:barChart>
      <c:catAx>
        <c:axId val="144939264"/>
        <c:scaling>
          <c:orientation val="minMax"/>
        </c:scaling>
        <c:axPos val="b"/>
        <c:numFmt formatCode="General" sourceLinked="0"/>
        <c:maj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400" b="1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endParaRPr lang="pt-BR"/>
          </a:p>
        </c:txPr>
        <c:crossAx val="144949248"/>
        <c:crosses val="autoZero"/>
        <c:auto val="1"/>
        <c:lblAlgn val="ctr"/>
        <c:lblOffset val="100"/>
      </c:catAx>
      <c:valAx>
        <c:axId val="144949248"/>
        <c:scaling>
          <c:orientation val="minMax"/>
        </c:scaling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endParaRPr lang="pt-BR"/>
          </a:p>
        </c:txPr>
        <c:crossAx val="14493926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/>
          <a:lstStyle/>
          <a:p>
            <a:pPr>
              <a:defRPr lang="pt-BR" sz="1400" b="0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r>
              <a:rPr lang="pt-BR" sz="2000" b="1" strike="noStrike" spc="-1" dirty="0">
                <a:solidFill>
                  <a:srgbClr val="595959"/>
                </a:solidFill>
                <a:latin typeface="Calibri"/>
                <a:ea typeface="Calibri"/>
              </a:rPr>
              <a:t>Óbitos Maternos Segundo o Numero de Consultas do Pré-Natal
 2012 a 2024</a:t>
            </a:r>
          </a:p>
        </c:rich>
      </c:tx>
      <c:spPr>
        <a:noFill/>
        <a:ln w="0">
          <a:noFill/>
        </a:ln>
      </c:spPr>
    </c:title>
    <c:plotArea>
      <c:layout>
        <c:manualLayout>
          <c:layoutTarget val="inner"/>
          <c:xMode val="edge"/>
          <c:yMode val="edge"/>
          <c:x val="5.2687500000000012E-2"/>
          <c:y val="0.25211111111111079"/>
          <c:w val="0.90287499999999998"/>
          <c:h val="0.62355555555555642"/>
        </c:manualLayout>
      </c:layout>
      <c:barChart>
        <c:barDir val="col"/>
        <c:grouping val="clustered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404040"/>
                    </a:solidFill>
                    <a:latin typeface="Calibri"/>
                    <a:ea typeface="Calibri"/>
                  </a:defRPr>
                </a:pPr>
                <a:endParaRPr lang="pt-BR"/>
              </a:p>
            </c:txPr>
            <c:dLblPos val="outEnd"/>
            <c:showVal val="1"/>
            <c:showBubbleSize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Planilha1!$A$2:$A$7</c:f>
              <c:strCache>
                <c:ptCount val="6"/>
                <c:pt idx="0">
                  <c:v>N Inf</c:v>
                </c:pt>
                <c:pt idx="1">
                  <c:v>Nenhuma</c:v>
                </c:pt>
                <c:pt idx="2">
                  <c:v>1 A 3 CONSULTA</c:v>
                </c:pt>
                <c:pt idx="3">
                  <c:v>4 A 6 CONSULTAS</c:v>
                </c:pt>
                <c:pt idx="4">
                  <c:v>7 E + CONSULTAS</c:v>
                </c:pt>
                <c:pt idx="5">
                  <c:v>Ignorado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4.3899999999999997</c:v>
                </c:pt>
                <c:pt idx="1">
                  <c:v>12.55</c:v>
                </c:pt>
                <c:pt idx="2">
                  <c:v>16.939999999999994</c:v>
                </c:pt>
                <c:pt idx="3">
                  <c:v>29.279999999999994</c:v>
                </c:pt>
                <c:pt idx="4">
                  <c:v>36.190000000000012</c:v>
                </c:pt>
                <c:pt idx="5">
                  <c:v>0.62000000000000022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71-4519-B952-A6A40846566E}"/>
            </c:ext>
          </c:extLst>
        </c:ser>
        <c:gapWidth val="219"/>
        <c:overlap val="-27"/>
        <c:axId val="144970112"/>
        <c:axId val="144971648"/>
      </c:barChart>
      <c:catAx>
        <c:axId val="144970112"/>
        <c:scaling>
          <c:orientation val="minMax"/>
        </c:scaling>
        <c:axPos val="b"/>
        <c:numFmt formatCode="General" sourceLinked="0"/>
        <c:maj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400" b="1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endParaRPr lang="pt-BR"/>
          </a:p>
        </c:txPr>
        <c:crossAx val="144971648"/>
        <c:crosses val="autoZero"/>
        <c:auto val="1"/>
        <c:lblAlgn val="ctr"/>
        <c:lblOffset val="100"/>
      </c:catAx>
      <c:valAx>
        <c:axId val="144971648"/>
        <c:scaling>
          <c:orientation val="minMax"/>
        </c:scaling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endParaRPr lang="pt-BR"/>
          </a:p>
        </c:txPr>
        <c:crossAx val="14497011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DAA-4ABF-9A69-74635F43A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Planilha1!$A$1:$A$5</c:f>
              <c:strCache>
                <c:ptCount val="5"/>
                <c:pt idx="0">
                  <c:v>Não Informado</c:v>
                </c:pt>
                <c:pt idx="1">
                  <c:v>Ignorado</c:v>
                </c:pt>
                <c:pt idx="2">
                  <c:v>Primeiro</c:v>
                </c:pt>
                <c:pt idx="3">
                  <c:v>Segundo</c:v>
                </c:pt>
                <c:pt idx="4">
                  <c:v>Terceiro</c:v>
                </c:pt>
              </c:strCache>
            </c:strRef>
          </c:cat>
          <c:val>
            <c:numRef>
              <c:f>Planilha1!$O$1:$O$5</c:f>
              <c:numCache>
                <c:formatCode>General</c:formatCode>
                <c:ptCount val="5"/>
                <c:pt idx="0">
                  <c:v>67</c:v>
                </c:pt>
                <c:pt idx="1">
                  <c:v>29</c:v>
                </c:pt>
                <c:pt idx="2">
                  <c:v>302</c:v>
                </c:pt>
                <c:pt idx="3">
                  <c:v>65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C-4291-B05A-DA8CEF46C92C}"/>
            </c:ext>
          </c:extLst>
        </c:ser>
        <c:gapWidth val="219"/>
        <c:overlap val="-27"/>
        <c:axId val="96790016"/>
        <c:axId val="96791552"/>
      </c:barChart>
      <c:catAx>
        <c:axId val="96790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791552"/>
        <c:crosses val="autoZero"/>
        <c:auto val="1"/>
        <c:lblAlgn val="ctr"/>
        <c:lblOffset val="100"/>
      </c:catAx>
      <c:valAx>
        <c:axId val="96791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79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/>
          <a:lstStyle/>
          <a:p>
            <a:pPr>
              <a:defRPr lang="pt-BR" sz="1400" b="0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r>
              <a:rPr lang="pt-BR" sz="2000" b="1" strike="noStrike" spc="-1" dirty="0">
                <a:solidFill>
                  <a:srgbClr val="595959"/>
                </a:solidFill>
                <a:latin typeface="Calibri"/>
                <a:ea typeface="Calibri"/>
              </a:rPr>
              <a:t>Óbitos Maternos Segundo os Anos de Estudo 2012 a 2024</a:t>
            </a:r>
          </a:p>
        </c:rich>
      </c:tx>
      <c:spPr>
        <a:noFill/>
        <a:ln w="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25,31</a:t>
                    </a:r>
                  </a:p>
                </c:rich>
              </c:tx>
              <c:dLblPos val="outEnd"/>
              <c:showVal val="1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1B-40D8-811E-298E52676BD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404040"/>
                    </a:solidFill>
                    <a:latin typeface="Calibri"/>
                    <a:ea typeface="Calibri"/>
                  </a:defRPr>
                </a:pPr>
                <a:endParaRPr lang="pt-BR"/>
              </a:p>
            </c:txPr>
            <c:dLblPos val="outEnd"/>
            <c:showVal val="1"/>
            <c:showBubbleSize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Planilha1!$A$2:$A$8</c:f>
              <c:strCache>
                <c:ptCount val="7"/>
                <c:pt idx="0">
                  <c:v>N Inf</c:v>
                </c:pt>
                <c:pt idx="1">
                  <c:v>Nenhuma</c:v>
                </c:pt>
                <c:pt idx="2">
                  <c:v>1  a 3</c:v>
                </c:pt>
                <c:pt idx="3">
                  <c:v>4 a 7</c:v>
                </c:pt>
                <c:pt idx="4">
                  <c:v>8 a 11</c:v>
                </c:pt>
                <c:pt idx="5">
                  <c:v>12 e+</c:v>
                </c:pt>
                <c:pt idx="6">
                  <c:v>Ign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11.71</c:v>
                </c:pt>
                <c:pt idx="1">
                  <c:v>3.34</c:v>
                </c:pt>
                <c:pt idx="2">
                  <c:v>11.71</c:v>
                </c:pt>
                <c:pt idx="3">
                  <c:v>25.310000000000006</c:v>
                </c:pt>
                <c:pt idx="4">
                  <c:v>30.12</c:v>
                </c:pt>
                <c:pt idx="5">
                  <c:v>8.57</c:v>
                </c:pt>
                <c:pt idx="6">
                  <c:v>9.2000000000000011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1B-40D8-811E-298E52676BD7}"/>
            </c:ext>
          </c:extLst>
        </c:ser>
        <c:gapWidth val="219"/>
        <c:overlap val="-27"/>
        <c:axId val="145008512"/>
        <c:axId val="145010048"/>
      </c:barChart>
      <c:catAx>
        <c:axId val="145008512"/>
        <c:scaling>
          <c:orientation val="minMax"/>
        </c:scaling>
        <c:axPos val="b"/>
        <c:numFmt formatCode="General" sourceLinked="0"/>
        <c:maj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600" b="1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endParaRPr lang="pt-BR"/>
          </a:p>
        </c:txPr>
        <c:crossAx val="145010048"/>
        <c:crosses val="autoZero"/>
        <c:auto val="1"/>
        <c:lblAlgn val="ctr"/>
        <c:lblOffset val="100"/>
      </c:catAx>
      <c:valAx>
        <c:axId val="145010048"/>
        <c:scaling>
          <c:orientation val="minMax"/>
        </c:scaling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endParaRPr lang="pt-BR"/>
          </a:p>
        </c:txPr>
        <c:crossAx val="14500851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/>
          <a:lstStyle/>
          <a:p>
            <a:pPr>
              <a:defRPr lang="pt-BR" sz="1400" b="0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r>
              <a:rPr lang="pt-BR" sz="2000" b="1" strike="noStrike" spc="-1" dirty="0">
                <a:solidFill>
                  <a:srgbClr val="595959"/>
                </a:solidFill>
                <a:latin typeface="Calibri"/>
                <a:ea typeface="Calibri"/>
              </a:rPr>
              <a:t>Óbitos Maternos Segundo a Raça/Cor 2012 a 2024</a:t>
            </a:r>
          </a:p>
        </c:rich>
      </c:tx>
      <c:spPr>
        <a:noFill/>
        <a:ln w="0">
          <a:noFill/>
        </a:ln>
      </c:spPr>
    </c:title>
    <c:plotArea>
      <c:layout>
        <c:manualLayout>
          <c:layoutTarget val="inner"/>
          <c:xMode val="edge"/>
          <c:yMode val="edge"/>
          <c:x val="5.5500000000000022E-2"/>
          <c:y val="0.194888888888889"/>
          <c:w val="0.90287499999999998"/>
          <c:h val="0.72088888888888958"/>
        </c:manualLayout>
      </c:layout>
      <c:barChart>
        <c:barDir val="col"/>
        <c:grouping val="clustered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1" strike="noStrike" spc="-1">
                    <a:solidFill>
                      <a:srgbClr val="404040"/>
                    </a:solidFill>
                    <a:latin typeface="Calibri"/>
                    <a:ea typeface="Calibri"/>
                  </a:defRPr>
                </a:pPr>
                <a:endParaRPr lang="pt-BR"/>
              </a:p>
            </c:txPr>
            <c:dLblPos val="outEnd"/>
            <c:showVal val="1"/>
            <c:showBubbleSize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Planilha1!$A$2:$A$6</c:f>
              <c:strCache>
                <c:ptCount val="5"/>
                <c:pt idx="0">
                  <c:v>N Inf</c:v>
                </c:pt>
                <c:pt idx="1">
                  <c:v>Branca</c:v>
                </c:pt>
                <c:pt idx="2">
                  <c:v>Preta</c:v>
                </c:pt>
                <c:pt idx="3">
                  <c:v>Amarela</c:v>
                </c:pt>
                <c:pt idx="4">
                  <c:v>Parda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4.18</c:v>
                </c:pt>
                <c:pt idx="1">
                  <c:v>13.8</c:v>
                </c:pt>
                <c:pt idx="2">
                  <c:v>8.57</c:v>
                </c:pt>
                <c:pt idx="3">
                  <c:v>0.41000000000000009</c:v>
                </c:pt>
                <c:pt idx="4">
                  <c:v>73.22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F7-47F7-864D-55C33AD29859}"/>
            </c:ext>
          </c:extLst>
        </c:ser>
        <c:gapWidth val="219"/>
        <c:overlap val="-27"/>
        <c:axId val="145072128"/>
        <c:axId val="145073664"/>
      </c:barChart>
      <c:catAx>
        <c:axId val="145072128"/>
        <c:scaling>
          <c:orientation val="minMax"/>
        </c:scaling>
        <c:axPos val="b"/>
        <c:numFmt formatCode="General" sourceLinked="0"/>
        <c:maj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2000" b="1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endParaRPr lang="pt-BR"/>
          </a:p>
        </c:txPr>
        <c:crossAx val="145073664"/>
        <c:crosses val="autoZero"/>
        <c:auto val="1"/>
        <c:lblAlgn val="ctr"/>
        <c:lblOffset val="100"/>
      </c:catAx>
      <c:valAx>
        <c:axId val="145073664"/>
        <c:scaling>
          <c:orientation val="minMax"/>
        </c:scaling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Calibri"/>
              </a:defRPr>
            </a:pPr>
            <a:endParaRPr lang="pt-BR"/>
          </a:p>
        </c:txPr>
        <c:crossAx val="14507212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22T00:11:55.870" idx="1">
    <p:pos x="-357" y="35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22T00:11:55.870" idx="2">
    <p:pos x="-357" y="35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22T00:11:55.870" idx="3">
    <p:pos x="-357" y="3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D7FEFC-ED5D-4B15-862B-99DCD31CCFC6}" type="datetimeFigureOut">
              <a:rPr lang="pt-BR"/>
              <a:pPr>
                <a:defRPr/>
              </a:pPr>
              <a:t>11/06/2024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4D8A71-5F70-460D-81C2-4EE2BA28F2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="" xmlns:a16="http://schemas.microsoft.com/office/drawing/2014/main" id="{BBF5FF68-6345-4DF2-80F5-6792301E42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="" xmlns:a16="http://schemas.microsoft.com/office/drawing/2014/main" id="{DB0D3F1D-F109-4185-9B29-2B375CD350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="" xmlns:a16="http://schemas.microsoft.com/office/drawing/2014/main" id="{48F874F0-6AD3-4D8E-BB1B-C504C6A20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04976B-AC30-4FA5-98A7-CCE2D8474877}" type="slidenum">
              <a:rPr lang="pt-BR" altLang="pt-BR" smtClean="0">
                <a:latin typeface="Calibri" panose="020F0502020204030204" pitchFamily="34" charset="0"/>
              </a:rPr>
              <a:pPr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="" xmlns:a16="http://schemas.microsoft.com/office/drawing/2014/main" id="{0B0C8813-56FC-4385-9576-CC53855F26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="" xmlns:a16="http://schemas.microsoft.com/office/drawing/2014/main" id="{3BE30EF7-57D0-4ECE-A28C-E207165866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="" xmlns:a16="http://schemas.microsoft.com/office/drawing/2014/main" id="{572F127F-0773-4BD2-AC5D-B17161625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D55CD5-9BF1-4E24-B524-A62EFE05C475}" type="slidenum">
              <a:rPr lang="pt-BR" altLang="pt-BR" smtClean="0">
                <a:latin typeface="Calibri" panose="020F0502020204030204" pitchFamily="34" charset="0"/>
              </a:rPr>
              <a:pPr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338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2920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F30812-82DA-4271-84FD-298FB1A0026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7436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Fonte: SESAPI-SIM-DATASUS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3884414" y="8684684"/>
            <a:ext cx="2971800" cy="457200"/>
          </a:xfrm>
          <a:prstGeom prst="rect">
            <a:avLst/>
          </a:prstGeom>
        </p:spPr>
        <p:txBody>
          <a:bodyPr/>
          <a:lstStyle/>
          <a:p>
            <a:fld id="{737D2AC6-B2CD-497E-B59C-938CB594454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5936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Fonte: SESAPI-SIM-DATASUS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3884414" y="8684684"/>
            <a:ext cx="2971800" cy="457200"/>
          </a:xfrm>
          <a:prstGeom prst="rect">
            <a:avLst/>
          </a:prstGeom>
        </p:spPr>
        <p:txBody>
          <a:bodyPr/>
          <a:lstStyle/>
          <a:p>
            <a:fld id="{737D2AC6-B2CD-497E-B59C-938CB594454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010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Fonte: SESAPI-SIM-DATASUS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3884414" y="8684684"/>
            <a:ext cx="2971800" cy="457200"/>
          </a:xfrm>
          <a:prstGeom prst="rect">
            <a:avLst/>
          </a:prstGeom>
        </p:spPr>
        <p:txBody>
          <a:bodyPr/>
          <a:lstStyle/>
          <a:p>
            <a:fld id="{737D2AC6-B2CD-497E-B59C-938CB594454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4235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Fonte: SESAPI-SIM-DATASUS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3884414" y="8684684"/>
            <a:ext cx="2971800" cy="457200"/>
          </a:xfrm>
          <a:prstGeom prst="rect">
            <a:avLst/>
          </a:prstGeom>
        </p:spPr>
        <p:txBody>
          <a:bodyPr/>
          <a:lstStyle/>
          <a:p>
            <a:fld id="{737D2AC6-B2CD-497E-B59C-938CB594454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7717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Fonte: SESAPI-SIM-DATASUS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3884414" y="8684684"/>
            <a:ext cx="2971800" cy="457200"/>
          </a:xfrm>
          <a:prstGeom prst="rect">
            <a:avLst/>
          </a:prstGeom>
        </p:spPr>
        <p:txBody>
          <a:bodyPr/>
          <a:lstStyle/>
          <a:p>
            <a:fld id="{737D2AC6-B2CD-497E-B59C-938CB594454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407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Fonte: SESAPI-SIM-DATASUS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D2AC6-B2CD-497E-B59C-938CB594454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3538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C90B6-1ED9-455D-8AAC-3D6B08FA2A19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1237A-22ED-4385-B72E-9B58A6B6C23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4F64A-0DF1-4A41-8049-78FE484F6198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1D54F-D298-4614-8046-1AF2AB9F793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FFF22-F0DA-44FC-A938-3F48286C0E19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7E733-A246-4704-BFC5-BC31F177F2A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Ano 2022-Preliminares até 19/08/2022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AF3C-F2F6-4D45-96D2-E6A15960F2C7}" type="datetime1">
              <a:rPr lang="pt-BR" smtClean="0"/>
              <a:pPr/>
              <a:t>11/06/2024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D035-DA31-477A-AC47-D7CA112C5074}" type="slidenum">
              <a:rPr lang="pt-B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52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52525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Ano 2022-Preliminares até 19/08/2022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25CB-54FA-4E3E-B764-45D4A1202B9A}" type="datetime1">
              <a:rPr lang="pt-BR" smtClean="0"/>
              <a:pPr/>
              <a:t>11/06/2024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52525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Ano 2022-Preliminares até 19/08/2022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6487-D27F-4F24-8E37-46AEFF8D52AD}" type="datetime1">
              <a:rPr lang="pt-BR" smtClean="0"/>
              <a:pPr/>
              <a:t>11/06/2024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7804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9DBF5-6524-4454-9CAA-5414E9E64DC2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133BA-8EAC-4824-A78D-8EC37AA7F0C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B6599-0D54-4902-8B2C-19DEBBCDC123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B70D0-1609-4F42-B042-231CCAC96B4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021F5-DAE0-43F3-8193-067B8B677501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CD11F-BAFA-4170-B7A0-095014CF3F7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68756-AE7D-4F8C-8C8A-AD93917ABF7A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F4763-EA52-4C33-B25F-6784A6B910E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BB80F-63F0-441D-B9EB-7BE5FD93C522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6C9B-7020-4526-8D9E-4539BB45E26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7FCD1-B70F-4135-9956-4C62C82F6F7A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CF932-13E5-45CE-A226-81BFA56ECE4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C485B-8221-4652-ABAF-4B587D49B96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0DD28-0943-4537-A4F1-427836CA0B7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8D6CD-F529-4D91-A051-407C2873A7D4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3CE05-F490-4969-8A14-5F8F5B04691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84D0C3-4E03-4B9B-BFC2-C2736140FA5D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8FCAA7-F561-4005-8DA7-4E27D2CFDAC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pea.gov.br/ods/ods3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gravida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" y="0"/>
            <a:ext cx="3842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524000" y="2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rebuchet MS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5A23F83-041E-4792-BB27-B2A4AFA35E82}"/>
              </a:ext>
            </a:extLst>
          </p:cNvPr>
          <p:cNvSpPr/>
          <p:nvPr/>
        </p:nvSpPr>
        <p:spPr>
          <a:xfrm>
            <a:off x="2981498" y="1306285"/>
            <a:ext cx="8312727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COORDENAÇÃO ESTADUAL DE SAÚDE DA MULHER</a:t>
            </a:r>
          </a:p>
          <a:p>
            <a:pPr marL="0" indent="0" algn="ctr" eaLnBrk="1" hangingPunct="1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OFICINA DE VIGILÃNCIA DO ÓBITO DE MULHER EM IDADE FÉRTIL E MATERNO , INFANTIL E FETAL</a:t>
            </a:r>
          </a:p>
          <a:p>
            <a:pPr marL="0" indent="0" algn="ctr" eaLnBrk="1" hangingPunct="1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PANORAMA  DA VIGILÂNIA DO ÓBITO MATERNO NO ESTADO</a:t>
            </a:r>
          </a:p>
          <a:p>
            <a:pPr marL="0" indent="0" algn="ctr" eaLnBrk="1" hangingPunct="1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MACRO CERRADOS– TD  CHAPADA DAS MANGABEIRAS  </a:t>
            </a:r>
          </a:p>
          <a:p>
            <a:pPr marL="0" indent="0" algn="ctr" eaLnBrk="1" hangingPunct="1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CORRENTE E BOM JESUS  11  A 14/06/2024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4CC87A1-1FB6-4553-8C75-18C4EF9F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701" y="0"/>
            <a:ext cx="2639797" cy="11705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BE9A06A0-5F64-493B-BD5C-A2299C5B3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636" y="5669279"/>
            <a:ext cx="1822862" cy="1022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50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6"/>
          </p:nvPr>
        </p:nvSpPr>
        <p:spPr>
          <a:xfrm>
            <a:off x="609600" y="6206490"/>
            <a:ext cx="4495800" cy="169277"/>
          </a:xfrm>
        </p:spPr>
        <p:txBody>
          <a:bodyPr/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Guia de Vigilância Epidemiológica do óbito Materno,2009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990600" y="2578527"/>
            <a:ext cx="1104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Objetivo: Coletar dados referentes a assistência da mulher em serviços de saúde nos registros do atendimento ambulatorial(atenção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básica,urgência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emergência) e hospitalar(internação), antes ou durante a doença que levou a morte.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BA98B07-CF35-4AE3-B5CA-1C3DB6689D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6413"/>
            <a:ext cx="10972800" cy="19033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BB084B2-6948-4DBA-B618-31F2899F5C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147582"/>
            <a:ext cx="11049001" cy="1872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935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6"/>
          </p:nvPr>
        </p:nvSpPr>
        <p:spPr>
          <a:xfrm>
            <a:off x="579120" y="6458129"/>
            <a:ext cx="4495800" cy="169277"/>
          </a:xfrm>
        </p:spPr>
        <p:txBody>
          <a:bodyPr/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Guia de Vigilância Epidemiológica do óbito Materno,2009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990600" y="2180382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Objetivo: Coletar as informações verbais dos cuidadores da falecida acerca da historia de vida e de saúde da mulher e da assistência em serviços de saúde  durante a doença que levou a morte.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7DDE339C-DC7F-4736-9927-09CA897908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28601"/>
            <a:ext cx="10744201" cy="19917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6435" y="3335624"/>
            <a:ext cx="10608366" cy="16730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26435" y="5257800"/>
            <a:ext cx="10608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Objetivo: Coletar dados registrados nos Institutos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Medicos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Legais (IML) ou Serviço de Verificação de Óbito(SVO) e nos relatórios de encaminhamentos médicos para esses serviços</a:t>
            </a:r>
          </a:p>
        </p:txBody>
      </p:sp>
    </p:spTree>
    <p:extLst>
      <p:ext uri="{BB962C8B-B14F-4D97-AF65-F5344CB8AC3E}">
        <p14:creationId xmlns="" xmlns:p14="http://schemas.microsoft.com/office/powerpoint/2010/main" val="271445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6"/>
          </p:nvPr>
        </p:nvSpPr>
        <p:spPr>
          <a:xfrm>
            <a:off x="579120" y="6458129"/>
            <a:ext cx="4495800" cy="169277"/>
          </a:xfrm>
        </p:spPr>
        <p:txBody>
          <a:bodyPr/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Guia de Vigilância Epidemiológica do óbito Materno,2009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990600" y="3429000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Objetivo: 1. Reunir e organizar de forma sumaria os principais dados coletados para analise e interpretação com a identificação dos problemas e as recomendações especificas para o caso.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_______2. Organizar os dados para inserção e correção de campos no SIM e SINASC.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26435" y="5257800"/>
            <a:ext cx="1060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2D9E665-5FFC-48DA-9BE0-EECCC61358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52394"/>
            <a:ext cx="10744199" cy="2816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918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1" y="332656"/>
            <a:ext cx="115212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623392" y="3933056"/>
            <a:ext cx="108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Objetivo: 1. Organizar os eventos investigados para acompanhamento e monitoramento da investigação dos óbitos.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_______2. Avaliar a situação da mortalidade fetal e infantil para subsidiar o planejamento  e as intervenções de saúde local e regional.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masis MT Pro Black" panose="02040A04050005020304" pitchFamily="18" charset="0"/>
              </a:rPr>
              <a:t>SIM FEDERAL  - SIM_WEB MÓDULO DE INVESTIGAÇÃO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9106" y="1143001"/>
            <a:ext cx="10505694" cy="25908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376553" y="3741391"/>
            <a:ext cx="105056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As Etapas da Investigação  do Óbito Materno</a:t>
            </a:r>
            <a:endParaRPr lang="pt-BR" dirty="0"/>
          </a:p>
          <a:p>
            <a:pPr marL="342900" indent="-342900"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Notificação    -Declaração de óbito           MIF</a:t>
            </a:r>
          </a:p>
          <a:p>
            <a:pPr marL="342900" indent="-342900"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Investigação  -Fichas M1,M2,M3,M4</a:t>
            </a:r>
          </a:p>
          <a:p>
            <a:pPr marL="342900" indent="-342900"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Analise dos Óbitos  - Evitabilidade e problemas identificados – M5,M6</a:t>
            </a:r>
          </a:p>
          <a:p>
            <a:pPr marL="342900" indent="-342900"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Elaboração de Relatório anual, divulgação das informações, propostas de intervenção e correção de dados vitais.</a:t>
            </a:r>
          </a:p>
        </p:txBody>
      </p:sp>
      <p:sp>
        <p:nvSpPr>
          <p:cNvPr id="10" name="Rosto feliz 9"/>
          <p:cNvSpPr/>
          <p:nvPr/>
        </p:nvSpPr>
        <p:spPr>
          <a:xfrm>
            <a:off x="5943600" y="6248400"/>
            <a:ext cx="685800" cy="529412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V="1">
            <a:off x="6553200" y="4393038"/>
            <a:ext cx="762000" cy="127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989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169819"/>
            <a:ext cx="9683931" cy="1247821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t-BR" sz="2800" b="1" dirty="0"/>
              <a:t>ODS - 3. Saúde e Bem-estar</a:t>
            </a:r>
            <a:br>
              <a:rPr lang="pt-BR" sz="2800" b="1" dirty="0"/>
            </a:br>
            <a:r>
              <a:rPr lang="pt-BR" sz="2800" b="1" dirty="0"/>
              <a:t>        Assegurar uma vida saudável e promover o bem-estar para todos, em todas as idades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83978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/>
              <a:t>Meta 3.1</a:t>
            </a:r>
            <a:endParaRPr lang="pt-BR" dirty="0"/>
          </a:p>
          <a:p>
            <a:r>
              <a:rPr lang="pt-BR" b="1" dirty="0"/>
              <a:t>Nações Unidas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Até 2030, reduzir a taxa de mortalidade materna global para menos de 70 mortes por 100.000 nascidos vivos.</a:t>
            </a:r>
          </a:p>
          <a:p>
            <a:r>
              <a:rPr lang="pt-BR" b="1" dirty="0"/>
              <a:t>Brasil</a:t>
            </a:r>
            <a:r>
              <a:rPr lang="pt-BR" dirty="0"/>
              <a:t/>
            </a:r>
            <a:br>
              <a:rPr lang="pt-BR" dirty="0"/>
            </a:br>
            <a:r>
              <a:rPr lang="pt-BR" u="sng" dirty="0">
                <a:hlinkClick r:id="rId2"/>
              </a:rPr>
              <a:t>Até 2030, reduzir a razão de mortalidade materna para no máximo 30 mortes por 100.000 nascidos vivos</a:t>
            </a:r>
            <a:endParaRPr lang="pt-BR" dirty="0"/>
          </a:p>
          <a:p>
            <a:pPr>
              <a:buNone/>
            </a:pPr>
            <a:r>
              <a:rPr lang="pt-BR" dirty="0">
                <a:solidFill>
                  <a:srgbClr val="FF0000"/>
                </a:solidFill>
              </a:rPr>
              <a:t>       RESULTADO EM 2023 – RMM  = 48,4/100.000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FE80BD0-6492-425F-BE9C-0464D77F4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138" y="45921"/>
            <a:ext cx="1822862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Padrão do plano de fundo&#10;&#10;Descrição gerada automaticamente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63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3195"/>
            <a:ext cx="10463347" cy="1216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altLang="pt-BR" sz="2800" b="1" dirty="0">
                <a:solidFill>
                  <a:srgbClr val="0000FF"/>
                </a:solidFill>
              </a:rPr>
              <a:t>Plano Estadual de Ação para Redução da Mortalidade </a:t>
            </a:r>
            <a:br>
              <a:rPr lang="pt-BR" altLang="pt-BR" sz="2800" b="1" dirty="0">
                <a:solidFill>
                  <a:srgbClr val="0000FF"/>
                </a:solidFill>
              </a:rPr>
            </a:br>
            <a:r>
              <a:rPr lang="pt-BR" altLang="pt-BR" sz="2800" b="1" dirty="0">
                <a:solidFill>
                  <a:srgbClr val="0000FF"/>
                </a:solidFill>
              </a:rPr>
              <a:t>Materna e na Infância.</a:t>
            </a:r>
            <a:br>
              <a:rPr lang="pt-BR" altLang="pt-BR" sz="2800" b="1" dirty="0">
                <a:solidFill>
                  <a:srgbClr val="0000FF"/>
                </a:solidFill>
              </a:rPr>
            </a:br>
            <a:r>
              <a:rPr lang="pt-BR" altLang="pt-BR" sz="2800" b="1" dirty="0">
                <a:solidFill>
                  <a:srgbClr val="0000FF"/>
                </a:solidFill>
              </a:rPr>
              <a:t>Piauí 2019 - 2023</a:t>
            </a:r>
            <a:endParaRPr lang="pt-BR" sz="2800" dirty="0">
              <a:solidFill>
                <a:srgbClr val="0000FF"/>
              </a:solidFill>
              <a:latin typeface="Arial" panose="020B060402020202020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600" y="1671559"/>
            <a:ext cx="11942619" cy="506175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ESPERADO:</a:t>
            </a:r>
          </a:p>
          <a:p>
            <a:pPr marL="514350" indent="-514350">
              <a:defRPr/>
            </a:pP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defRPr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Reduzir em </a:t>
            </a: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21,5%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Razão de Mortalidade Materna até 2023, ou seja, sair de 83,56 para 56,5 óbitos maternos por 100.000 NV ( Meta: 4,3% ao ano). </a:t>
            </a:r>
          </a:p>
          <a:p>
            <a:pPr marL="514350" indent="-514350" algn="just">
              <a:defRPr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marL="514350" indent="-514350">
              <a:defRPr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2018= 83,56/100.000NV</a:t>
            </a:r>
          </a:p>
          <a:p>
            <a:pPr marL="514350" indent="-514350"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2023= 54,70/100.000NV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defRPr/>
            </a:pP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Estrela de 5 pontas 4"/>
          <p:cNvSpPr/>
          <p:nvPr/>
        </p:nvSpPr>
        <p:spPr>
          <a:xfrm>
            <a:off x="2533574" y="4895275"/>
            <a:ext cx="1031967" cy="1551709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086C36-DD96-4D65-84E3-4CD5D1A2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320338" cy="99277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Distribuição dos Óbitos Maternos e Razão de Mortalidade Materna RMM/ 100 mil NV</a:t>
            </a:r>
            <a:b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Piauí 2010-2024*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D66FE4E3-A567-4D5E-A3D5-C7E381D62D05}"/>
              </a:ext>
            </a:extLst>
          </p:cNvPr>
          <p:cNvSpPr/>
          <p:nvPr/>
        </p:nvSpPr>
        <p:spPr>
          <a:xfrm>
            <a:off x="687388" y="6484938"/>
            <a:ext cx="2709862" cy="26035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100" b="1" dirty="0">
                <a:solidFill>
                  <a:prstClr val="black"/>
                </a:solidFill>
                <a:latin typeface="+mn-lt"/>
                <a:cs typeface="+mn-cs"/>
              </a:rPr>
              <a:t>Fonte: SIM/SINASC  Nota: Exclui O96 e O97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2377" y="1268842"/>
            <a:ext cx="2456188" cy="204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308110223"/>
              </p:ext>
            </p:extLst>
          </p:nvPr>
        </p:nvGraphicFramePr>
        <p:xfrm>
          <a:off x="431075" y="1194843"/>
          <a:ext cx="10254342" cy="49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20E814-195A-4E4A-A305-20B14FE1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74613"/>
            <a:ext cx="10990262" cy="4699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Distribuição dos Óbitos Maternos por MACRO REGIÃO DE SAÚDE- PIAUÍ  -   2022 a 2024*</a:t>
            </a:r>
            <a:br>
              <a:rPr lang="pt-BR" sz="2000" b="1" dirty="0">
                <a:latin typeface="Arial" pitchFamily="34" charset="0"/>
                <a:cs typeface="Arial" pitchFamily="34" charset="0"/>
              </a:rPr>
            </a:b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Espaço Reservado para Conteúdo 9">
            <a:extLst>
              <a:ext uri="{FF2B5EF4-FFF2-40B4-BE49-F238E27FC236}">
                <a16:creationId xmlns="" xmlns:a16="http://schemas.microsoft.com/office/drawing/2014/main" id="{87C9FC03-2A88-4FD8-BEC1-D2F98AF35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7183913"/>
              </p:ext>
            </p:extLst>
          </p:nvPr>
        </p:nvGraphicFramePr>
        <p:xfrm>
          <a:off x="156755" y="596898"/>
          <a:ext cx="11340284" cy="6115531"/>
        </p:xfrm>
        <a:graphic>
          <a:graphicData uri="http://schemas.openxmlformats.org/drawingml/2006/table">
            <a:tbl>
              <a:tblPr/>
              <a:tblGrid>
                <a:gridCol w="1940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1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24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87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39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834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500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MACRO</a:t>
                      </a:r>
                    </a:p>
                  </a:txBody>
                  <a:tcPr marL="6180" marR="6180" marT="6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TERRITÓRIOS</a:t>
                      </a:r>
                    </a:p>
                  </a:txBody>
                  <a:tcPr marL="6180" marR="6180" marT="6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Nº DE ÓBITOS MATERNOS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6180" marR="6180" marT="6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6180" marR="6180" marT="6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100">
                <a:tc v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6180" marR="6180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6180" marR="6180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2022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2023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2024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6180" marR="6180" marT="6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LITORAL</a:t>
                      </a:r>
                    </a:p>
                  </a:txBody>
                  <a:tcPr marL="6180" marR="6180" marT="6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TD1 - PLANICIE LITORÂNEA</a:t>
                      </a:r>
                    </a:p>
                    <a:p>
                      <a:pPr algn="l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2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6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9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 2 - COCAIS</a:t>
                      </a:r>
                    </a:p>
                    <a:p>
                      <a:pPr algn="l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2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9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MEIO NORTE</a:t>
                      </a:r>
                      <a:endParaRPr lang="pt-B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1" marR="1975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 3 </a:t>
                      </a:r>
                      <a:r>
                        <a:rPr lang="pt-BR" sz="14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CARNAUBAIS</a:t>
                      </a:r>
                    </a:p>
                    <a:p>
                      <a:pPr algn="l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93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TD 4 - ENTRE RIOS</a:t>
                      </a:r>
                    </a:p>
                    <a:p>
                      <a:pPr algn="l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93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SEMIÁRIDO</a:t>
                      </a:r>
                      <a:endParaRPr lang="pt-B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1" marR="1975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 5 -VALE DO SAMBITO</a:t>
                      </a:r>
                    </a:p>
                    <a:p>
                      <a:pPr algn="l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33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 6 - 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VALE DO RIO GUARIBAS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9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 7 -  VALE DO RIO CANINDÉ</a:t>
                      </a:r>
                    </a:p>
                    <a:p>
                      <a:pPr algn="l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67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 12- VALE</a:t>
                      </a:r>
                      <a:r>
                        <a:rPr lang="pt-BR" sz="14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DO RIO ITAIM</a:t>
                      </a:r>
                    </a:p>
                    <a:p>
                      <a:pPr algn="l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939">
                <a:tc rowSpan="4"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CERRADOS</a:t>
                      </a:r>
                    </a:p>
                  </a:txBody>
                  <a:tcPr marL="19751" marR="1975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 8</a:t>
                      </a:r>
                      <a:r>
                        <a:rPr lang="pt-BR" sz="14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 -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SERRA DA CAPIVARA</a:t>
                      </a:r>
                    </a:p>
                    <a:p>
                      <a:pPr algn="l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9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TD 9 - VALE DOS RIOS PIAUÍ E ITAUEIRAS</a:t>
                      </a: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2939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 10 – TABULEIRO ALTO PARNAÍBA</a:t>
                      </a: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2939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 11 -  CHAPADA DAS MANGABEIRAS </a:t>
                      </a:r>
                    </a:p>
                  </a:txBody>
                  <a:tcPr marL="6180" marR="6180" marT="618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6180" marR="6180" marT="6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6180" marR="6180" marT="6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9258" name="Retângulo 2">
            <a:extLst>
              <a:ext uri="{FF2B5EF4-FFF2-40B4-BE49-F238E27FC236}">
                <a16:creationId xmlns="" xmlns:a16="http://schemas.microsoft.com/office/drawing/2014/main" id="{A2AA698A-6889-46BB-8ABF-141565338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3975" y="3106738"/>
            <a:ext cx="579438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000" b="1" dirty="0">
                <a:solidFill>
                  <a:schemeClr val="tx1"/>
                </a:solidFill>
                <a:latin typeface="Arial" panose="020B0604020202020204" pitchFamily="34" charset="0"/>
              </a:rPr>
              <a:t>Fonte: SIM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CDE28499-D7B5-42E8-9B1B-F6F89F70A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3488274"/>
              </p:ext>
            </p:extLst>
          </p:nvPr>
        </p:nvGraphicFramePr>
        <p:xfrm>
          <a:off x="287338" y="0"/>
          <a:ext cx="9483726" cy="6450016"/>
        </p:xfrm>
        <a:graphic>
          <a:graphicData uri="http://schemas.openxmlformats.org/drawingml/2006/table">
            <a:tbl>
              <a:tblPr/>
              <a:tblGrid>
                <a:gridCol w="2969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7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57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1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RAZÃO DE MORTALIDADE MATERNA  POR  MACRORREGIÃO DE SAÚDE </a:t>
                      </a:r>
                    </a:p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PIAUÍ - 2022 E 2023 </a:t>
                      </a:r>
                    </a:p>
                    <a:p>
                      <a:pPr algn="ctr" fontAlgn="b"/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3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REGIÃO DE SAÚDE</a:t>
                      </a:r>
                    </a:p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983" marR="11983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RMM/100 mil NV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3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41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Macro Litoral</a:t>
                      </a:r>
                    </a:p>
                    <a:p>
                      <a:pPr algn="ctr" rtl="0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2201 Planície Litorânea </a:t>
                      </a:r>
                    </a:p>
                  </a:txBody>
                  <a:tcPr marL="11983" marR="11983" marT="8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50,3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156,7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2202 Cocais</a:t>
                      </a:r>
                    </a:p>
                  </a:txBody>
                  <a:tcPr marL="11983" marR="11983" marT="8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441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Macro Meio Norte</a:t>
                      </a:r>
                    </a:p>
                    <a:p>
                      <a:pPr algn="ctr" rtl="0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2203 Carnaubais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2204 Entre Rios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Macro Semiárido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117,6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29,8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2205 Vale do Sambito</a:t>
                      </a:r>
                    </a:p>
                  </a:txBody>
                  <a:tcPr marL="11983" marR="11983" marT="8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97,8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2206 Vale do Rio Guaribas</a:t>
                      </a:r>
                    </a:p>
                  </a:txBody>
                  <a:tcPr marL="11983" marR="11983" marT="8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107,6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37,6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2207 Vale do Canindé</a:t>
                      </a:r>
                    </a:p>
                  </a:txBody>
                  <a:tcPr marL="11983" marR="11983" marT="8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79,1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79,0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2212 Chapada Vale do Itaim</a:t>
                      </a:r>
                    </a:p>
                  </a:txBody>
                  <a:tcPr marL="11983" marR="11983" marT="8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173,8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Macro Cerrados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2208 Serra da Capivara</a:t>
                      </a:r>
                    </a:p>
                  </a:txBody>
                  <a:tcPr marL="11983" marR="11983" marT="8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151,4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564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2209 Vale dos Rios Piauí  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Itaueiras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983" marR="11983" marT="8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227,0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39,2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2210 Tabuleiros do Alto Parnaíba</a:t>
                      </a:r>
                    </a:p>
                  </a:txBody>
                  <a:tcPr marL="11983" marR="11983" marT="8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3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2211 Chapada das Mangabeiras</a:t>
                      </a:r>
                    </a:p>
                  </a:txBody>
                  <a:tcPr marL="11983" marR="11983" marT="8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175,7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35,5</a:t>
                      </a:r>
                    </a:p>
                  </a:txBody>
                  <a:tcPr marL="11983" marR="11983" marT="8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571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ESTADO</a:t>
                      </a:r>
                    </a:p>
                  </a:txBody>
                  <a:tcPr marL="11983" marR="11983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87,6</a:t>
                      </a:r>
                    </a:p>
                  </a:txBody>
                  <a:tcPr marL="11983" marR="11983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54,7</a:t>
                      </a:r>
                    </a:p>
                  </a:txBody>
                  <a:tcPr marL="11983" marR="11983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4D7142E2-3789-44C1-A82A-8C75B01E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6640513"/>
            <a:ext cx="3789363" cy="2174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pt-BR" sz="1000" b="1" dirty="0"/>
              <a:t>FONTE: SESAPI/SINASC/SIM FEDERAL. Em 01/05/2024</a:t>
            </a:r>
            <a:br>
              <a:rPr lang="pt-BR" sz="1000" b="1" dirty="0"/>
            </a:br>
            <a:r>
              <a:rPr lang="pt-BR" sz="1000" b="1" dirty="0"/>
              <a:t/>
            </a:r>
            <a:br>
              <a:rPr lang="pt-BR" sz="1000" b="1" dirty="0"/>
            </a:br>
            <a:endParaRPr lang="pt-BR" sz="1000" b="1" dirty="0"/>
          </a:p>
        </p:txBody>
      </p:sp>
      <p:pic>
        <p:nvPicPr>
          <p:cNvPr id="51285" name="image2.png">
            <a:extLst>
              <a:ext uri="{FF2B5EF4-FFF2-40B4-BE49-F238E27FC236}">
                <a16:creationId xmlns="" xmlns:a16="http://schemas.microsoft.com/office/drawing/2014/main" id="{80A2C74A-BE00-4B78-8CD4-490FE6B2A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15"/>
          <a:stretch>
            <a:fillRect/>
          </a:stretch>
        </p:blipFill>
        <p:spPr bwMode="auto">
          <a:xfrm>
            <a:off x="9852025" y="-163513"/>
            <a:ext cx="23399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E9A06A0-5F64-493B-BD5C-A2299C5B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636" y="5381897"/>
            <a:ext cx="1822862" cy="13099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58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 </a:t>
            </a:r>
            <a:r>
              <a:rPr lang="pt-B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VIGILÂNCIA EPIDEMIOLÓGICA DO ÓBITO MATERNO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1404" y="1196758"/>
            <a:ext cx="107291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>
                <a:latin typeface="Arial" pitchFamily="34" charset="0"/>
              </a:rPr>
              <a:t>Conceito</a:t>
            </a:r>
            <a:r>
              <a:rPr lang="pt-BR" sz="2400" dirty="0">
                <a:latin typeface="Arial" pitchFamily="34" charset="0"/>
              </a:rPr>
              <a:t>: A vigilância de óbitos  compreende o conhecimento dos determinantes dos óbitos maternos e com causa mal definida e a proposição de medidas de prevenção e controle.Consiste em  identificar, investigar, analisar e monitorar os óbitos segundo os critérios estabelecidos e melhorar a qualidade das informações prestadas (inclusive sobre a causa da morte). </a:t>
            </a:r>
          </a:p>
          <a:p>
            <a:pPr lvl="0" algn="just"/>
            <a:endParaRPr lang="pt-BR" sz="2400" dirty="0">
              <a:latin typeface="Arial" pitchFamily="34" charset="0"/>
            </a:endParaRPr>
          </a:p>
          <a:p>
            <a:pPr lvl="0" algn="just"/>
            <a:endParaRPr lang="pt-BR" sz="2400" dirty="0">
              <a:latin typeface="Arial" pitchFamily="34" charset="0"/>
            </a:endParaRPr>
          </a:p>
          <a:p>
            <a:pPr lvl="0" algn="just"/>
            <a:r>
              <a:rPr lang="pt-BR" sz="2400" dirty="0">
                <a:latin typeface="Arial" pitchFamily="34" charset="0"/>
              </a:rPr>
              <a:t> </a:t>
            </a:r>
            <a:r>
              <a:rPr lang="pt-PT" sz="2400" b="1" dirty="0">
                <a:latin typeface="Arial" pitchFamily="34" charset="0"/>
              </a:rPr>
              <a:t>Portaria GM nº 1172 de 15</a:t>
            </a:r>
            <a:r>
              <a:rPr lang="pt-BR" sz="2400" dirty="0"/>
              <a:t> </a:t>
            </a:r>
            <a:r>
              <a:rPr lang="pt-PT" sz="2400" b="1" dirty="0">
                <a:latin typeface="Arial" pitchFamily="34" charset="0"/>
              </a:rPr>
              <a:t>de junho de 2004 </a:t>
            </a:r>
            <a:r>
              <a:rPr lang="pt-PT" sz="2400" dirty="0">
                <a:latin typeface="Arial" pitchFamily="34" charset="0"/>
              </a:rPr>
              <a:t>- preconiza a “vigilância epidemiológica e o monitoramento da mortalidade infantil e materna</a:t>
            </a:r>
          </a:p>
          <a:p>
            <a:pPr lvl="0" algn="just"/>
            <a:endParaRPr lang="pt-BR" sz="2400" dirty="0">
              <a:latin typeface="Arial" pitchFamily="34" charset="0"/>
            </a:endParaRPr>
          </a:p>
          <a:p>
            <a:pPr lvl="0" algn="just">
              <a:buNone/>
            </a:pPr>
            <a:endParaRPr lang="pt-BR" sz="2400" dirty="0">
              <a:latin typeface="Arial" pitchFamily="34" charset="0"/>
            </a:endParaRPr>
          </a:p>
          <a:p>
            <a:pPr lvl="0" algn="just"/>
            <a:r>
              <a:rPr lang="pt-PT" sz="2400" b="1" dirty="0">
                <a:latin typeface="Arial" pitchFamily="34" charset="0"/>
              </a:rPr>
              <a:t>Portaria GM nº 1119 de 05 de junho de 2008 - e</a:t>
            </a:r>
            <a:r>
              <a:rPr lang="pt-PT" sz="2400" dirty="0">
                <a:latin typeface="Arial" pitchFamily="34" charset="0"/>
              </a:rPr>
              <a:t>stabelece a obrigatoriedade da investigação dos óbitos maternos, os fluxos e prazos para agilizar a disponibilização de informações pelo SIM</a:t>
            </a:r>
            <a:endParaRPr lang="pt-BR" sz="2400" dirty="0">
              <a:latin typeface="Arial" pitchFamily="34" charset="0"/>
            </a:endParaRPr>
          </a:p>
          <a:p>
            <a:endParaRPr lang="pt-BR" sz="24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FDCEA5-6A4E-4F32-ACDF-53CF387B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77788"/>
            <a:ext cx="11391900" cy="7064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Distribuição dos Óbitos maternos segundo a Causa básica – Piauí 2018 a 2024*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="" xmlns:a16="http://schemas.microsoft.com/office/drawing/2014/main" id="{22FD88B8-22E7-4BDF-9B06-C16751BD1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05184439"/>
              </p:ext>
            </p:extLst>
          </p:nvPr>
        </p:nvGraphicFramePr>
        <p:xfrm>
          <a:off x="303612" y="668974"/>
          <a:ext cx="11585191" cy="588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1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15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10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8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31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33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33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912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4822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44845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CAUSA   BASICA</a:t>
                      </a:r>
                    </a:p>
                  </a:txBody>
                  <a:tcPr marT="48338" marB="48338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T="48338" marB="48338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T="48338" marB="48338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T="48338" marB="48338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T="48338" marB="48338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 marT="48338" marB="48338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 marT="48338" marB="48338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marT="48338" marB="48338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8338" marB="48338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T="48338" marB="48338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748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GRAVIDEZ QUE TERMINA EM ABORTO</a:t>
                      </a:r>
                      <a:endParaRPr lang="pt-BR" sz="13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5,0</a:t>
                      </a: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TRANSTORNOS HIPERTENSIVOS/ ECLAMPSIA NA GRAVIDEZ, NO PARTO E PUERPERIO</a:t>
                      </a:r>
                      <a:endParaRPr lang="pt-BR" sz="13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26,4</a:t>
                      </a: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6108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HEMORRAGIAS</a:t>
                      </a:r>
                      <a:endParaRPr lang="pt-BR" sz="13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13,6</a:t>
                      </a: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108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INFECÇÕES PUERPERAIS</a:t>
                      </a:r>
                      <a:endParaRPr lang="pt-BR" sz="13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8,4</a:t>
                      </a: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6108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EMBOLIA</a:t>
                      </a:r>
                      <a:endParaRPr lang="pt-BR" sz="13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5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2,8</a:t>
                      </a: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6108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COMPLICAÇÕES ANESTÉSICAS</a:t>
                      </a:r>
                      <a:endParaRPr lang="pt-BR" sz="13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5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5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0,8</a:t>
                      </a: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62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OUTRAS AFECÇÕES/COMPLICAÇÕES OBSTETRICAS NA GRAVIDEZ, PARTO E PUERPÉRIO</a:t>
                      </a:r>
                      <a:endParaRPr lang="pt-BR" sz="13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32,59</a:t>
                      </a: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6108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O98.5...INFECÇÃO POR COVID-19</a:t>
                      </a:r>
                      <a:endParaRPr lang="pt-BR" sz="13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5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11,3</a:t>
                      </a: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3379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pt-BR" sz="13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cs typeface="Arial" pitchFamily="34" charset="0"/>
                        </a:rPr>
                        <a:t> 41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</a:p>
                  </a:txBody>
                  <a:tcPr marL="20481" marR="2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2228" name="Retângulo 2">
            <a:extLst>
              <a:ext uri="{FF2B5EF4-FFF2-40B4-BE49-F238E27FC236}">
                <a16:creationId xmlns="" xmlns:a16="http://schemas.microsoft.com/office/drawing/2014/main" id="{12579DBE-FFD7-4CB2-9F0D-C73A299B2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6488113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chemeClr val="tx1"/>
                </a:solidFill>
                <a:latin typeface="Arial" panose="020B0604020202020204" pitchFamily="34" charset="0"/>
              </a:rPr>
              <a:t>Fonte: SIM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dirty="0"/>
              <a:t> MORTALIDADE MATERNA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9336" y="-14680682"/>
            <a:ext cx="12072664" cy="233602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dirty="0">
                <a:latin typeface="Arial" panose="020B0604020202020204" pitchFamily="34" charset="0"/>
              </a:rPr>
              <a:t>     Segundo a 10ª Revisão da Classificação Estatística Internacional de Doenças e Problemas Relacionados à Saúde (CID-10), morte materna é:</a:t>
            </a: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pt-BR" altLang="pt-BR" sz="2400" dirty="0"/>
          </a:p>
          <a:p>
            <a:pPr algn="just" eaLnBrk="1" hangingPunct="1">
              <a:lnSpc>
                <a:spcPct val="150000"/>
              </a:lnSpc>
            </a:pPr>
            <a:endParaRPr lang="pt-BR" altLang="pt-BR" sz="2400" dirty="0"/>
          </a:p>
          <a:p>
            <a:pPr algn="just" eaLnBrk="1" hangingPunct="1">
              <a:lnSpc>
                <a:spcPct val="150000"/>
              </a:lnSpc>
            </a:pPr>
            <a:endParaRPr lang="pt-BR" altLang="pt-BR" sz="2400" dirty="0"/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>
                <a:latin typeface="Arial" panose="020B0604020202020204" pitchFamily="34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u="sng" dirty="0"/>
              <a:t>As causas de óbitos maternos, classificadas pela CID-10, são divididas em três grupos</a:t>
            </a:r>
            <a:endParaRPr lang="pt-BR" altLang="pt-BR" sz="2400" u="sng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</a:rPr>
              <a:t>OBSTÉTRICAS DIRETAS: </a:t>
            </a:r>
            <a:r>
              <a:rPr lang="pt-BR" altLang="pt-BR" dirty="0">
                <a:latin typeface="Arial" panose="020B0604020202020204" pitchFamily="34" charset="0"/>
              </a:rPr>
              <a:t>são aquelas que ocorrem por complicações obstétricas durante a gravidez, parto ou puerpério em razão de intervenções, omissões, tratamento incorreto ou uma cadeia de eventos resultantes de qualquer dessas causas. Sua ocorrência é altamente dependente da qualidade da assistência ao planejamento familiar ou ao pré-natal e parto. </a:t>
            </a:r>
            <a:r>
              <a:rPr lang="pt-BR" altLang="pt-BR" dirty="0">
                <a:solidFill>
                  <a:schemeClr val="accent1"/>
                </a:solidFill>
                <a:latin typeface="Arial" panose="020B0604020202020204" pitchFamily="34" charset="0"/>
              </a:rPr>
              <a:t>Exemplo: aborto, hemorragias, hipertensão especifica da gravidez e infecção puerperal.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</a:rPr>
              <a:t>OBSTÉTRICAS INDIRETAS</a:t>
            </a:r>
            <a:r>
              <a:rPr lang="pt-BR" altLang="pt-BR" dirty="0">
                <a:latin typeface="Arial" panose="020B0604020202020204" pitchFamily="34" charset="0"/>
              </a:rPr>
              <a:t>: são causadas por doenças que estavam presentes antes da gravidez ou que surgiram durante a gravidez, não provocadas por causas obstétricas mas agravadas pelos efeitos fisiológicos da gravidez. </a:t>
            </a:r>
            <a:r>
              <a:rPr lang="pt-BR" altLang="pt-BR" dirty="0">
                <a:solidFill>
                  <a:srgbClr val="0070C0"/>
                </a:solidFill>
                <a:latin typeface="Arial" panose="020B0604020202020204" pitchFamily="34" charset="0"/>
              </a:rPr>
              <a:t>Exemplo: tuberculose, HIV, doença cardíaca, malária, dengue e pneumonias</a:t>
            </a:r>
            <a:r>
              <a:rPr lang="pt-BR" altLang="pt-BR" u="sng" dirty="0"/>
              <a:t>.</a:t>
            </a:r>
            <a:endParaRPr lang="pt-BR" altLang="pt-BR" u="sng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altLang="pt-BR" dirty="0">
                <a:latin typeface="Arial" panose="020B0604020202020204" pitchFamily="34" charset="0"/>
              </a:rPr>
              <a:t>c) </a:t>
            </a:r>
            <a:r>
              <a:rPr lang="pt-BR" altLang="pt-BR" b="1" dirty="0">
                <a:latin typeface="Arial" panose="020B0604020202020204" pitchFamily="34" charset="0"/>
              </a:rPr>
              <a:t>NÃO ESPECIFICADAS</a:t>
            </a:r>
            <a:r>
              <a:rPr lang="pt-BR" altLang="pt-BR" dirty="0">
                <a:latin typeface="Arial" panose="020B0604020202020204" pitchFamily="34" charset="0"/>
              </a:rPr>
              <a:t>: quando não se sabe a causa da morte</a:t>
            </a:r>
          </a:p>
          <a:p>
            <a:pPr eaLnBrk="1" hangingPunct="1">
              <a:lnSpc>
                <a:spcPct val="150000"/>
              </a:lnSpc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38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885661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/>
              <a:t>ONDE MORREM ??? Piauí 2022 ,2023 e 2024</a:t>
            </a:r>
          </a:p>
        </p:txBody>
      </p:sp>
      <p:sp>
        <p:nvSpPr>
          <p:cNvPr id="4" name="Balão de Fala: Oval 10">
            <a:extLst>
              <a:ext uri="{FF2B5EF4-FFF2-40B4-BE49-F238E27FC236}">
                <a16:creationId xmlns="" xmlns:a16="http://schemas.microsoft.com/office/drawing/2014/main" id="{DDD9DECF-EA0A-4557-835A-DEC7C825B18B}"/>
              </a:ext>
            </a:extLst>
          </p:cNvPr>
          <p:cNvSpPr/>
          <p:nvPr/>
        </p:nvSpPr>
        <p:spPr>
          <a:xfrm>
            <a:off x="5708469" y="1123406"/>
            <a:ext cx="6243387" cy="5551714"/>
          </a:xfrm>
          <a:prstGeom prst="wedgeEllipseCallout">
            <a:avLst>
              <a:gd name="adj1" fmla="val -103195"/>
              <a:gd name="adj2" fmla="val -60730"/>
            </a:avLst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 b="1" dirty="0">
              <a:solidFill>
                <a:schemeClr val="bg1"/>
              </a:solidFill>
            </a:endParaRPr>
          </a:p>
          <a:p>
            <a:pPr algn="ctr"/>
            <a:endParaRPr lang="pt-BR" sz="1500" b="1" dirty="0">
              <a:solidFill>
                <a:schemeClr val="bg1"/>
              </a:solidFill>
            </a:endParaRPr>
          </a:p>
          <a:p>
            <a:pPr algn="ctr"/>
            <a:r>
              <a:rPr lang="pt-BR" sz="1500" b="1" dirty="0">
                <a:solidFill>
                  <a:srgbClr val="FFFF00"/>
                </a:solidFill>
              </a:rPr>
              <a:t>MDER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</a:rPr>
              <a:t>Marques Bastos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</a:rPr>
              <a:t>HEDA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</a:rPr>
              <a:t>Santa Casa  </a:t>
            </a:r>
            <a:r>
              <a:rPr lang="pt-BR" sz="1500" b="1" dirty="0" err="1">
                <a:solidFill>
                  <a:schemeClr val="bg1"/>
                </a:solidFill>
              </a:rPr>
              <a:t>N.S.Fátima</a:t>
            </a:r>
            <a:endParaRPr lang="pt-BR" sz="1500" b="1" dirty="0">
              <a:solidFill>
                <a:schemeClr val="bg1"/>
              </a:solidFill>
            </a:endParaRPr>
          </a:p>
          <a:p>
            <a:pPr algn="ctr"/>
            <a:r>
              <a:rPr lang="pt-BR" sz="1500" b="1" dirty="0">
                <a:solidFill>
                  <a:schemeClr val="bg1"/>
                </a:solidFill>
              </a:rPr>
              <a:t>Hl Buriti dos Lopes</a:t>
            </a:r>
          </a:p>
          <a:p>
            <a:pPr algn="ctr"/>
            <a:r>
              <a:rPr lang="pt-BR" sz="1500" b="1" dirty="0" err="1">
                <a:solidFill>
                  <a:schemeClr val="bg1"/>
                </a:solidFill>
              </a:rPr>
              <a:t>Hosp</a:t>
            </a:r>
            <a:r>
              <a:rPr lang="pt-BR" sz="1500" b="1" dirty="0">
                <a:solidFill>
                  <a:schemeClr val="bg1"/>
                </a:solidFill>
              </a:rPr>
              <a:t> Chagas Rodrigues</a:t>
            </a:r>
          </a:p>
          <a:p>
            <a:pPr algn="ctr"/>
            <a:r>
              <a:rPr lang="pt-BR" sz="1500" b="1" dirty="0" err="1">
                <a:solidFill>
                  <a:schemeClr val="bg1"/>
                </a:solidFill>
              </a:rPr>
              <a:t>Hosp</a:t>
            </a:r>
            <a:r>
              <a:rPr lang="pt-BR" sz="1500" b="1" dirty="0">
                <a:solidFill>
                  <a:schemeClr val="bg1"/>
                </a:solidFill>
              </a:rPr>
              <a:t> Tibério Nunes</a:t>
            </a:r>
          </a:p>
          <a:p>
            <a:pPr algn="ctr"/>
            <a:r>
              <a:rPr lang="pt-BR" sz="1500" b="1" dirty="0" err="1">
                <a:solidFill>
                  <a:schemeClr val="bg1"/>
                </a:solidFill>
              </a:rPr>
              <a:t>Hosp</a:t>
            </a:r>
            <a:r>
              <a:rPr lang="pt-BR" sz="1500" b="1" dirty="0">
                <a:solidFill>
                  <a:schemeClr val="bg1"/>
                </a:solidFill>
              </a:rPr>
              <a:t> Manoel de Sousa Santos</a:t>
            </a:r>
          </a:p>
          <a:p>
            <a:pPr algn="ctr"/>
            <a:r>
              <a:rPr lang="pt-BR" sz="1500" b="1" dirty="0" err="1">
                <a:solidFill>
                  <a:schemeClr val="bg1"/>
                </a:solidFill>
              </a:rPr>
              <a:t>Hosp</a:t>
            </a:r>
            <a:r>
              <a:rPr lang="pt-BR" sz="1500" b="1" dirty="0">
                <a:solidFill>
                  <a:schemeClr val="bg1"/>
                </a:solidFill>
              </a:rPr>
              <a:t>. Justino Luz</a:t>
            </a:r>
          </a:p>
          <a:p>
            <a:pPr algn="ctr"/>
            <a:r>
              <a:rPr lang="pt-BR" sz="1500" b="1" dirty="0" err="1">
                <a:solidFill>
                  <a:schemeClr val="bg1"/>
                </a:solidFill>
              </a:rPr>
              <a:t>Hosp</a:t>
            </a:r>
            <a:r>
              <a:rPr lang="pt-BR" sz="1500" b="1" dirty="0">
                <a:solidFill>
                  <a:schemeClr val="bg1"/>
                </a:solidFill>
              </a:rPr>
              <a:t> local  </a:t>
            </a:r>
            <a:r>
              <a:rPr lang="pt-BR" sz="1500" b="1" dirty="0" err="1">
                <a:solidFill>
                  <a:schemeClr val="bg1"/>
                </a:solidFill>
              </a:rPr>
              <a:t>julião</a:t>
            </a:r>
            <a:r>
              <a:rPr lang="pt-BR" sz="1500" b="1" dirty="0">
                <a:solidFill>
                  <a:schemeClr val="bg1"/>
                </a:solidFill>
              </a:rPr>
              <a:t> B. Macedo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</a:rPr>
              <a:t>Hosp. </a:t>
            </a:r>
            <a:r>
              <a:rPr lang="pt-BR" sz="1500" b="1" dirty="0" err="1">
                <a:solidFill>
                  <a:schemeClr val="bg1"/>
                </a:solidFill>
              </a:rPr>
              <a:t>Mun</a:t>
            </a:r>
            <a:r>
              <a:rPr lang="pt-BR" sz="1500" b="1" dirty="0">
                <a:solidFill>
                  <a:schemeClr val="bg1"/>
                </a:solidFill>
              </a:rPr>
              <a:t> </a:t>
            </a:r>
            <a:r>
              <a:rPr lang="pt-BR" sz="1500" b="1" dirty="0" err="1">
                <a:solidFill>
                  <a:schemeClr val="bg1"/>
                </a:solidFill>
              </a:rPr>
              <a:t>Parnaguá</a:t>
            </a:r>
            <a:endParaRPr lang="pt-BR" sz="1500" b="1" dirty="0">
              <a:solidFill>
                <a:schemeClr val="bg1"/>
              </a:solidFill>
            </a:endParaRPr>
          </a:p>
          <a:p>
            <a:pPr algn="ctr"/>
            <a:r>
              <a:rPr lang="pt-BR" sz="1500" b="1" dirty="0">
                <a:solidFill>
                  <a:srgbClr val="FFFF00"/>
                </a:solidFill>
              </a:rPr>
              <a:t>HUT</a:t>
            </a:r>
          </a:p>
          <a:p>
            <a:pPr algn="ctr"/>
            <a:r>
              <a:rPr lang="pt-BR" sz="1500" b="1" dirty="0" err="1">
                <a:solidFill>
                  <a:schemeClr val="bg1"/>
                </a:solidFill>
              </a:rPr>
              <a:t>Hosp</a:t>
            </a:r>
            <a:r>
              <a:rPr lang="pt-BR" sz="1500" b="1" dirty="0">
                <a:solidFill>
                  <a:schemeClr val="bg1"/>
                </a:solidFill>
              </a:rPr>
              <a:t>.  Cândido Ferraz</a:t>
            </a:r>
          </a:p>
          <a:p>
            <a:pPr algn="ctr"/>
            <a:r>
              <a:rPr lang="pt-BR" sz="1500" b="1" dirty="0">
                <a:solidFill>
                  <a:srgbClr val="FFFF00"/>
                </a:solidFill>
              </a:rPr>
              <a:t>HGV</a:t>
            </a:r>
          </a:p>
          <a:p>
            <a:pPr algn="ctr"/>
            <a:r>
              <a:rPr lang="pt-BR" sz="1500" b="1" dirty="0" err="1">
                <a:solidFill>
                  <a:schemeClr val="bg1"/>
                </a:solidFill>
              </a:rPr>
              <a:t>Mater</a:t>
            </a:r>
            <a:r>
              <a:rPr lang="pt-BR" sz="1500" b="1" dirty="0">
                <a:solidFill>
                  <a:schemeClr val="bg1"/>
                </a:solidFill>
              </a:rPr>
              <a:t>  </a:t>
            </a:r>
            <a:r>
              <a:rPr lang="pt-BR" sz="1500" b="1" dirty="0" err="1">
                <a:solidFill>
                  <a:schemeClr val="bg1"/>
                </a:solidFill>
              </a:rPr>
              <a:t>Petronila</a:t>
            </a:r>
            <a:r>
              <a:rPr lang="pt-BR" sz="1500" b="1" dirty="0">
                <a:solidFill>
                  <a:schemeClr val="bg1"/>
                </a:solidFill>
              </a:rPr>
              <a:t> Cavalcanti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</a:rPr>
              <a:t>UPA </a:t>
            </a:r>
            <a:r>
              <a:rPr lang="pt-BR" sz="1500" b="1" dirty="0" err="1">
                <a:solidFill>
                  <a:schemeClr val="bg1"/>
                </a:solidFill>
              </a:rPr>
              <a:t>Dr</a:t>
            </a:r>
            <a:r>
              <a:rPr lang="pt-BR" sz="1500" b="1" dirty="0">
                <a:solidFill>
                  <a:schemeClr val="bg1"/>
                </a:solidFill>
              </a:rPr>
              <a:t>  Adelmar Pereira</a:t>
            </a:r>
          </a:p>
          <a:p>
            <a:pPr algn="ctr"/>
            <a:r>
              <a:rPr lang="pt-BR" sz="1500" b="1" dirty="0">
                <a:solidFill>
                  <a:srgbClr val="FFFF00"/>
                </a:solidFill>
              </a:rPr>
              <a:t>IDTNP</a:t>
            </a:r>
          </a:p>
          <a:p>
            <a:pPr algn="ctr"/>
            <a:r>
              <a:rPr lang="pt-BR" sz="1500" b="1" dirty="0" err="1">
                <a:solidFill>
                  <a:schemeClr val="bg1"/>
                </a:solidFill>
              </a:rPr>
              <a:t>Hosp</a:t>
            </a:r>
            <a:r>
              <a:rPr lang="pt-BR" sz="1500" b="1" dirty="0">
                <a:solidFill>
                  <a:schemeClr val="bg1"/>
                </a:solidFill>
              </a:rPr>
              <a:t> Est. José de Moura Fé</a:t>
            </a:r>
          </a:p>
          <a:p>
            <a:pPr algn="ctr"/>
            <a:r>
              <a:rPr lang="pt-BR" sz="1500" b="1" dirty="0">
                <a:solidFill>
                  <a:srgbClr val="FFFF00"/>
                </a:solidFill>
              </a:rPr>
              <a:t>HPM</a:t>
            </a:r>
          </a:p>
          <a:p>
            <a:pPr algn="ctr"/>
            <a:r>
              <a:rPr lang="pt-BR" sz="1500" b="1" dirty="0">
                <a:solidFill>
                  <a:srgbClr val="FFFF00"/>
                </a:solidFill>
              </a:rPr>
              <a:t>CL SANTA FÉ</a:t>
            </a:r>
          </a:p>
          <a:p>
            <a:pPr algn="ctr"/>
            <a:r>
              <a:rPr lang="pt-BR" sz="1500" b="1" dirty="0" err="1">
                <a:solidFill>
                  <a:srgbClr val="FFFF00"/>
                </a:solidFill>
              </a:rPr>
              <a:t>Mater</a:t>
            </a:r>
            <a:r>
              <a:rPr lang="pt-BR" sz="1500" b="1" dirty="0">
                <a:solidFill>
                  <a:srgbClr val="FFFF00"/>
                </a:solidFill>
              </a:rPr>
              <a:t> </a:t>
            </a:r>
            <a:r>
              <a:rPr lang="pt-BR" sz="1500" b="1" dirty="0" err="1">
                <a:solidFill>
                  <a:srgbClr val="FFFF00"/>
                </a:solidFill>
              </a:rPr>
              <a:t>Wall</a:t>
            </a:r>
            <a:r>
              <a:rPr lang="pt-BR" sz="1500" b="1" dirty="0">
                <a:solidFill>
                  <a:srgbClr val="FFFF00"/>
                </a:solidFill>
              </a:rPr>
              <a:t> Ferraz</a:t>
            </a:r>
          </a:p>
          <a:p>
            <a:pPr algn="ctr"/>
            <a:r>
              <a:rPr lang="pt-BR" sz="1500" b="1" dirty="0">
                <a:solidFill>
                  <a:srgbClr val="FFFF00"/>
                </a:solidFill>
              </a:rPr>
              <a:t>HOSP UNIMED</a:t>
            </a:r>
          </a:p>
          <a:p>
            <a:pPr algn="ctr"/>
            <a:r>
              <a:rPr lang="pt-BR" sz="1500" b="1" dirty="0">
                <a:solidFill>
                  <a:srgbClr val="FF0000"/>
                </a:solidFill>
                <a:highlight>
                  <a:srgbClr val="FFFF00"/>
                </a:highlight>
              </a:rPr>
              <a:t>Domicílio 3</a:t>
            </a:r>
          </a:p>
          <a:p>
            <a:pPr algn="ctr"/>
            <a:endParaRPr lang="pt-BR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endParaRPr lang="pt-BR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5" y="0"/>
            <a:ext cx="2446337" cy="982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0587380" y="6143867"/>
            <a:ext cx="1364476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Fonte: SIM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059AC8F-3DAE-4440-8BC1-5BD1F6B8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2" y="5209249"/>
            <a:ext cx="1822862" cy="137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6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MMj0365330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1547813"/>
            <a:ext cx="2736851" cy="3313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39937" y="1962152"/>
            <a:ext cx="2133600" cy="51911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i="1" dirty="0"/>
              <a:t>Social ?</a:t>
            </a:r>
            <a:endParaRPr lang="pt-BR" sz="2800" i="1" dirty="0">
              <a:solidFill>
                <a:srgbClr val="FFFF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27225" y="3586164"/>
            <a:ext cx="2362200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i="1" dirty="0"/>
              <a:t>Hospitalar ?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81875" y="1647825"/>
            <a:ext cx="2662239" cy="13843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dirty="0"/>
              <a:t>Acesso ao Serviço de Saúde ?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423151" y="3868738"/>
            <a:ext cx="2176463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i="1" dirty="0"/>
              <a:t>Profissional ?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24163" y="5343527"/>
            <a:ext cx="6705600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dirty="0"/>
              <a:t>Qualidade de Assistência Prestada ?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379540" y="333376"/>
            <a:ext cx="815022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QUAL OU QUAIS FATORES          DETERMINANTES DA MORTE MATERNA ?</a:t>
            </a:r>
            <a:endParaRPr lang="pt-BR" sz="2800" dirty="0">
              <a:latin typeface="+mn-lt"/>
              <a:cs typeface="+mn-cs"/>
            </a:endParaRPr>
          </a:p>
        </p:txBody>
      </p:sp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5665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69581C-6A63-4D7F-9E2F-23E3F88B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" y="64655"/>
            <a:ext cx="12034981" cy="7573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2700" b="1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700" b="1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700" b="1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2700" b="1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700" b="1" dirty="0">
                <a:latin typeface="Arial" pitchFamily="34" charset="0"/>
                <a:ea typeface="Times New Roman"/>
                <a:cs typeface="Arial" pitchFamily="34" charset="0"/>
              </a:rPr>
              <a:t>PROPORÇÃO DE ÓBITOS DE MIFS INVESTIGADOS. </a:t>
            </a:r>
            <a:br>
              <a:rPr lang="pt-BR" sz="2700" b="1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700" b="1" dirty="0">
                <a:latin typeface="Arial" pitchFamily="34" charset="0"/>
                <a:ea typeface="Times New Roman"/>
                <a:cs typeface="Arial" pitchFamily="34" charset="0"/>
              </a:rPr>
              <a:t>PIAUÍ 2013 a 2024</a:t>
            </a:r>
            <a:r>
              <a:rPr lang="pt-BR" b="1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b="1" dirty="0">
                <a:latin typeface="Arial" pitchFamily="34" charset="0"/>
                <a:ea typeface="Times New Roman"/>
                <a:cs typeface="Arial" pitchFamily="34" charset="0"/>
              </a:rPr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33285" y="6596391"/>
            <a:ext cx="1066140" cy="261610"/>
          </a:xfrm>
          <a:prstGeom prst="rect">
            <a:avLst/>
          </a:prstGeom>
          <a:solidFill>
            <a:srgbClr val="C0504D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prstClr val="black"/>
                </a:solidFill>
              </a:rPr>
              <a:t>Fonte: SIM</a:t>
            </a:r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1EA9760A-8CF5-38AE-AA82-43D7FA27C30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70183020"/>
              </p:ext>
            </p:extLst>
          </p:nvPr>
        </p:nvGraphicFramePr>
        <p:xfrm>
          <a:off x="393539" y="1030147"/>
          <a:ext cx="11088547" cy="524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89572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11" y="156755"/>
            <a:ext cx="8923249" cy="88827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pt-BR" sz="2800" b="1" dirty="0"/>
              <a:t>Distribuição dos Óbitos Maternos Segundo a Faixa Etária </a:t>
            </a:r>
            <a:br>
              <a:rPr lang="pt-BR" sz="2800" b="1" dirty="0"/>
            </a:br>
            <a:r>
              <a:rPr lang="pt-BR" sz="2800" b="1" dirty="0"/>
              <a:t>Piauí - 2012 a 2024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4347" y="6304308"/>
            <a:ext cx="200641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zh-CN" sz="1800" i="1" dirty="0">
                <a:latin typeface="Arial" pitchFamily="34" charset="0"/>
                <a:ea typeface="Calibri" pitchFamily="34" charset="0"/>
                <a:cs typeface="Arial" pitchFamily="34" charset="0"/>
              </a:rPr>
              <a:t>Fonte: SIM</a:t>
            </a:r>
            <a:endParaRPr kumimoji="0" lang="pt-BR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5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to4">
            <a:extLst>
              <a:ext uri="{FF2B5EF4-FFF2-40B4-BE49-F238E27FC236}">
                <a16:creationId xmlns="" xmlns:a16="http://schemas.microsoft.com/office/drawing/2014/main" id="{81C65AA2-A4DF-741B-1245-07A90CE1422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04442639"/>
              </p:ext>
            </p:extLst>
          </p:nvPr>
        </p:nvGraphicFramePr>
        <p:xfrm>
          <a:off x="0" y="1339769"/>
          <a:ext cx="8923249" cy="47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" y="31927"/>
            <a:ext cx="9745663" cy="101890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pt-BR" sz="2800" b="1" dirty="0"/>
              <a:t>Óbitos Maternos Segundo o Numero de Consultas do Pré-Natal</a:t>
            </a:r>
            <a:br>
              <a:rPr lang="pt-BR" sz="2800" b="1" dirty="0"/>
            </a:br>
            <a:r>
              <a:rPr lang="pt-BR" sz="2800" b="1" dirty="0"/>
              <a:t>Piauí -  2012 a 2024</a:t>
            </a: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501651" y="6170414"/>
            <a:ext cx="13131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pt-BR" altLang="zh-CN" i="1" dirty="0">
                <a:ea typeface="Calibri" pitchFamily="34" charset="0"/>
              </a:rPr>
              <a:t>Fonte: SIM</a:t>
            </a:r>
            <a:endParaRPr lang="pt-BR" altLang="zh-CN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1381" y="0"/>
            <a:ext cx="2290619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to5">
            <a:extLst>
              <a:ext uri="{FF2B5EF4-FFF2-40B4-BE49-F238E27FC236}">
                <a16:creationId xmlns="" xmlns:a16="http://schemas.microsoft.com/office/drawing/2014/main" id="{7C15C345-D95F-A015-DF5E-84240FF3FFA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09496332"/>
              </p:ext>
            </p:extLst>
          </p:nvPr>
        </p:nvGraphicFramePr>
        <p:xfrm>
          <a:off x="150472" y="1203767"/>
          <a:ext cx="9160216" cy="483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792277-8141-4956-A7FD-90E6EE2F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4" y="0"/>
            <a:ext cx="10274709" cy="86523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000" b="1" dirty="0"/>
              <a:t>DISTRIBUIÇÃO DOS ÓBITOS MATERNOS SEGUNDO O TRIMESTRE DA 1ª CONSULTA DE PRÉ-NATAL</a:t>
            </a:r>
            <a:r>
              <a:rPr lang="pt-BR" sz="2200" b="1" dirty="0"/>
              <a:t>. </a:t>
            </a:r>
            <a:br>
              <a:rPr lang="pt-BR" sz="2200" b="1" dirty="0"/>
            </a:br>
            <a:r>
              <a:rPr lang="pt-BR" sz="2200" b="1" dirty="0"/>
              <a:t>PIAUÍ 2012 A 2024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837DB15-B03F-40E0-A1AF-789D82909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3032" y="0"/>
            <a:ext cx="1818968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E517F5B7-AA9A-79F8-CDD9-4CD165774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1314508"/>
              </p:ext>
            </p:extLst>
          </p:nvPr>
        </p:nvGraphicFramePr>
        <p:xfrm>
          <a:off x="254643" y="1088019"/>
          <a:ext cx="10118389" cy="495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83220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46" y="2"/>
            <a:ext cx="9467273" cy="108421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Óbitos Maternos Segundo os Anos de Estudo </a:t>
            </a:r>
            <a:br>
              <a:rPr lang="pt-BR" sz="4000" dirty="0"/>
            </a:br>
            <a:r>
              <a:rPr lang="pt-BR" sz="4000" dirty="0"/>
              <a:t>Piauí - 2012 a 2024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5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28222" y="6301043"/>
            <a:ext cx="13131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pt-BR" altLang="zh-CN" i="1" dirty="0">
                <a:ea typeface="Calibri" pitchFamily="34" charset="0"/>
              </a:rPr>
              <a:t>Fonte: SIM</a:t>
            </a:r>
            <a:endParaRPr lang="pt-BR" altLang="zh-CN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D8840DD2-6B27-3996-0773-88449457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" name="Objeto7">
            <a:extLst>
              <a:ext uri="{FF2B5EF4-FFF2-40B4-BE49-F238E27FC236}">
                <a16:creationId xmlns="" xmlns:a16="http://schemas.microsoft.com/office/drawing/2014/main" id="{580208CA-CB42-C6D8-0638-41E805597DF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93129997"/>
              </p:ext>
            </p:extLst>
          </p:nvPr>
        </p:nvGraphicFramePr>
        <p:xfrm>
          <a:off x="347241" y="1259095"/>
          <a:ext cx="9258578" cy="475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319491" cy="9826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Óbitos Maternos Segundo a Raça/Cor</a:t>
            </a:r>
            <a:br>
              <a:rPr lang="pt-BR" sz="3200" b="1" dirty="0"/>
            </a:br>
            <a:r>
              <a:rPr lang="pt-BR" sz="3200" b="1" dirty="0"/>
              <a:t>Piauí - 2012 a 2024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5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79581" y="6488668"/>
            <a:ext cx="13131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pt-BR" altLang="zh-CN" i="1" dirty="0">
                <a:ea typeface="Calibri" pitchFamily="34" charset="0"/>
              </a:rPr>
              <a:t>Fonte: SIM</a:t>
            </a:r>
            <a:endParaRPr lang="pt-BR" altLang="zh-CN" dirty="0"/>
          </a:p>
        </p:txBody>
      </p:sp>
      <p:graphicFrame>
        <p:nvGraphicFramePr>
          <p:cNvPr id="3" name="Objeto8">
            <a:extLst>
              <a:ext uri="{FF2B5EF4-FFF2-40B4-BE49-F238E27FC236}">
                <a16:creationId xmlns="" xmlns:a16="http://schemas.microsoft.com/office/drawing/2014/main" id="{6E31FF84-CEFF-7222-D879-ACC1B6B6BC2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39469083"/>
              </p:ext>
            </p:extLst>
          </p:nvPr>
        </p:nvGraphicFramePr>
        <p:xfrm>
          <a:off x="279581" y="1458410"/>
          <a:ext cx="9083494" cy="487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4498"/>
            <a:ext cx="10515600" cy="47158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 </a:t>
            </a:r>
            <a:r>
              <a:rPr lang="pt-B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VIGILÂNCIA EPIDEMIOLÓGICA DO ÓBITO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BEE9AE5-FA2C-9E8E-26DC-DBEB711284BF}"/>
              </a:ext>
            </a:extLst>
          </p:cNvPr>
          <p:cNvSpPr txBox="1"/>
          <p:nvPr/>
        </p:nvSpPr>
        <p:spPr>
          <a:xfrm>
            <a:off x="767408" y="908720"/>
            <a:ext cx="10586392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</a:rPr>
              <a:t>Etapas da vigilância do óbito</a:t>
            </a:r>
          </a:p>
          <a:p>
            <a:r>
              <a:rPr lang="pt-BR" dirty="0">
                <a:latin typeface="Arial" panose="020B0604020202020204" pitchFamily="34" charset="0"/>
              </a:rPr>
              <a:t>         </a:t>
            </a:r>
            <a:r>
              <a:rPr lang="pt-BR" b="1" dirty="0">
                <a:latin typeface="Arial" panose="020B0604020202020204" pitchFamily="34" charset="0"/>
              </a:rPr>
              <a:t>1. Investigação</a:t>
            </a:r>
          </a:p>
          <a:p>
            <a:r>
              <a:rPr lang="pt-BR" dirty="0">
                <a:latin typeface="Arial" panose="020B0604020202020204" pitchFamily="34" charset="0"/>
              </a:rPr>
              <a:t> 1.1-Identificação do óbito</a:t>
            </a:r>
          </a:p>
          <a:p>
            <a:r>
              <a:rPr lang="pt-BR" dirty="0">
                <a:latin typeface="Arial" panose="020B0604020202020204" pitchFamily="34" charset="0"/>
              </a:rPr>
              <a:t> Seleção dos óbitos para investigação: critérios de inclusão</a:t>
            </a:r>
          </a:p>
          <a:p>
            <a:r>
              <a:rPr lang="pt-BR" dirty="0">
                <a:latin typeface="Arial" panose="020B0604020202020204" pitchFamily="34" charset="0"/>
              </a:rPr>
              <a:t>1.2 -Coleta de dados</a:t>
            </a:r>
          </a:p>
          <a:p>
            <a:r>
              <a:rPr lang="pt-BR" dirty="0">
                <a:latin typeface="Arial" panose="020B0604020202020204" pitchFamily="34" charset="0"/>
              </a:rPr>
              <a:t>- Investigação domiciliar</a:t>
            </a:r>
          </a:p>
          <a:p>
            <a:r>
              <a:rPr lang="pt-BR" dirty="0">
                <a:latin typeface="Arial" panose="020B0604020202020204" pitchFamily="34" charset="0"/>
              </a:rPr>
              <a:t>- Investigação nos estabelecimentos de saúde</a:t>
            </a:r>
          </a:p>
          <a:p>
            <a:r>
              <a:rPr lang="pt-BR" dirty="0">
                <a:latin typeface="Arial" panose="020B0604020202020204" pitchFamily="34" charset="0"/>
              </a:rPr>
              <a:t>         </a:t>
            </a:r>
            <a:r>
              <a:rPr lang="pt-BR" b="1" dirty="0">
                <a:latin typeface="Arial" panose="020B0604020202020204" pitchFamily="34" charset="0"/>
              </a:rPr>
              <a:t>2. Análise do óbito</a:t>
            </a:r>
          </a:p>
          <a:p>
            <a:r>
              <a:rPr lang="pt-BR" dirty="0">
                <a:latin typeface="Arial" panose="020B0604020202020204" pitchFamily="34" charset="0"/>
              </a:rPr>
              <a:t> 1.1 -Identificação dos problemas relacionados ao óbito</a:t>
            </a:r>
          </a:p>
          <a:p>
            <a:r>
              <a:rPr lang="pt-BR" dirty="0">
                <a:latin typeface="Arial" panose="020B0604020202020204" pitchFamily="34" charset="0"/>
              </a:rPr>
              <a:t> 1.2 -Análise da evitabilidade do óbito</a:t>
            </a:r>
          </a:p>
          <a:p>
            <a:r>
              <a:rPr lang="pt-BR" dirty="0">
                <a:latin typeface="Arial" panose="020B0604020202020204" pitchFamily="34" charset="0"/>
              </a:rPr>
              <a:t>- Critérios de evitabilidade para o óbito materno</a:t>
            </a:r>
          </a:p>
          <a:p>
            <a:r>
              <a:rPr lang="pt-BR" dirty="0">
                <a:latin typeface="Arial" panose="020B0604020202020204" pitchFamily="34" charset="0"/>
              </a:rPr>
              <a:t>- Critérios de evitabilidade para o óbito infantil e fetal</a:t>
            </a:r>
          </a:p>
          <a:p>
            <a:r>
              <a:rPr lang="pt-BR" dirty="0">
                <a:latin typeface="Arial" panose="020B0604020202020204" pitchFamily="34" charset="0"/>
              </a:rPr>
              <a:t>        </a:t>
            </a:r>
            <a:r>
              <a:rPr lang="pt-BR" b="1" dirty="0">
                <a:latin typeface="Arial" panose="020B0604020202020204" pitchFamily="34" charset="0"/>
              </a:rPr>
              <a:t>3. Identificação e proposição de medidas preventivas e corretivas relacionadas à assistência e às estatísticas vitais</a:t>
            </a:r>
          </a:p>
          <a:p>
            <a:r>
              <a:rPr lang="pt-BR" dirty="0">
                <a:latin typeface="Arial" panose="020B0604020202020204" pitchFamily="34" charset="0"/>
              </a:rPr>
              <a:t>3.1 -Definição de medidas para melhorar a assistência à saúde da mulher e criança</a:t>
            </a:r>
          </a:p>
          <a:p>
            <a:r>
              <a:rPr lang="pt-BR" dirty="0">
                <a:latin typeface="Arial" panose="020B0604020202020204" pitchFamily="34" charset="0"/>
              </a:rPr>
              <a:t>3.2 -Correção das estatísticas oficiais</a:t>
            </a:r>
          </a:p>
          <a:p>
            <a:r>
              <a:rPr lang="pt-BR" dirty="0">
                <a:latin typeface="Arial" panose="020B0604020202020204" pitchFamily="34" charset="0"/>
              </a:rPr>
              <a:t>3.3 -Cobertura</a:t>
            </a:r>
          </a:p>
          <a:p>
            <a:r>
              <a:rPr lang="pt-BR" dirty="0">
                <a:latin typeface="Arial" panose="020B0604020202020204" pitchFamily="34" charset="0"/>
              </a:rPr>
              <a:t>3.4 -Completude e causa mal definida</a:t>
            </a:r>
          </a:p>
          <a:p>
            <a:r>
              <a:rPr lang="pt-BR" dirty="0">
                <a:latin typeface="Arial" panose="020B0604020202020204" pitchFamily="34" charset="0"/>
              </a:rPr>
              <a:t>      4. </a:t>
            </a:r>
            <a:r>
              <a:rPr lang="pt-BR" b="1" dirty="0">
                <a:latin typeface="Arial" panose="020B0604020202020204" pitchFamily="34" charset="0"/>
              </a:rPr>
              <a:t>Elaboração de relatórios</a:t>
            </a:r>
          </a:p>
          <a:p>
            <a:r>
              <a:rPr lang="pt-BR" b="1" dirty="0">
                <a:latin typeface="Arial" panose="020B0604020202020204" pitchFamily="34" charset="0"/>
              </a:rPr>
              <a:t>      5. Divulgação das informações</a:t>
            </a:r>
          </a:p>
        </p:txBody>
      </p:sp>
    </p:spTree>
    <p:extLst>
      <p:ext uri="{BB962C8B-B14F-4D97-AF65-F5344CB8AC3E}">
        <p14:creationId xmlns="" xmlns:p14="http://schemas.microsoft.com/office/powerpoint/2010/main" val="267476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0B2445AE-8223-4241-9A86-150C09655BC6}"/>
              </a:ext>
            </a:extLst>
          </p:cNvPr>
          <p:cNvSpPr/>
          <p:nvPr/>
        </p:nvSpPr>
        <p:spPr>
          <a:xfrm>
            <a:off x="3135598" y="641170"/>
            <a:ext cx="43634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3200" dirty="0"/>
              <a:t>DESAFIOS/AVANÇOS</a:t>
            </a:r>
          </a:p>
        </p:txBody>
      </p:sp>
      <p:pic>
        <p:nvPicPr>
          <p:cNvPr id="6" name="Picture 7" descr="C:\Documents and Settings\jtomazelli\Meus documentos\Minhas imagens\resolvendo problema.bmp">
            <a:extLst>
              <a:ext uri="{FF2B5EF4-FFF2-40B4-BE49-F238E27FC236}">
                <a16:creationId xmlns="" xmlns:a16="http://schemas.microsoft.com/office/drawing/2014/main" id="{60493A83-B0C5-42EE-A5DD-87DC61CD9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28000"/>
          </a:blip>
          <a:srcRect/>
          <a:stretch>
            <a:fillRect/>
          </a:stretch>
        </p:blipFill>
        <p:spPr>
          <a:xfrm>
            <a:off x="3455715" y="2021275"/>
            <a:ext cx="4043363" cy="4464563"/>
          </a:xfrm>
          <a:ln w="19050">
            <a:solidFill>
              <a:schemeClr val="tx1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8D90A4AB-B1C9-4FB1-8949-06A65324C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333" y="5384740"/>
            <a:ext cx="1822862" cy="1371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162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808659" cy="7049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en-US" dirty="0">
                <a:latin typeface="Arial" pitchFamily="34" charset="0"/>
                <a:cs typeface="Arial" pitchFamily="34" charset="0"/>
              </a:rPr>
              <a:t>Vigilância do óbito Materno, Infantil e Fetal 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3200" y="1408979"/>
            <a:ext cx="10061575" cy="5368781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Investigar e analisar os óbitos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 de cada município, junto as equipes da Vigilância Epidemiológica/ESF/Hospital</a:t>
            </a:r>
          </a:p>
          <a:p>
            <a:pPr algn="just" eaLnBrk="1" hangingPunct="1"/>
            <a:endParaRPr lang="pt-BR" alt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altLang="en-US" b="1" dirty="0">
                <a:latin typeface="Arial" pitchFamily="34" charset="0"/>
                <a:cs typeface="Arial" pitchFamily="34" charset="0"/>
              </a:rPr>
              <a:t>Identific</a:t>
            </a: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ar os fatores determinantes</a:t>
            </a:r>
          </a:p>
          <a:p>
            <a:pPr algn="just"/>
            <a:endParaRPr lang="pt-BR" altLang="en-US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Qualificar as estatísticas vitais</a:t>
            </a:r>
          </a:p>
          <a:p>
            <a:pPr algn="just"/>
            <a:endParaRPr lang="pt-BR" altLang="en-US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altLang="en-US" b="1" dirty="0">
                <a:latin typeface="Arial" pitchFamily="34" charset="0"/>
                <a:cs typeface="Arial" pitchFamily="34" charset="0"/>
              </a:rPr>
              <a:t>Elaborar relatórios</a:t>
            </a:r>
          </a:p>
          <a:p>
            <a:pPr algn="just"/>
            <a:endParaRPr lang="pt-BR" altLang="en-US" sz="2800" b="1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pt-BR" altLang="en-US" b="1" dirty="0">
                <a:latin typeface="Arial" pitchFamily="34" charset="0"/>
                <a:cs typeface="Arial" pitchFamily="34" charset="0"/>
              </a:rPr>
              <a:t>Elaborar e</a:t>
            </a: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stratégias de intervenção</a:t>
            </a:r>
            <a:endParaRPr lang="pt-BR" altLang="en-US" b="1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pt-BR" altLang="en-US" sz="28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pt-BR" altLang="en-US" b="1" dirty="0">
                <a:latin typeface="Arial" pitchFamily="34" charset="0"/>
                <a:cs typeface="Arial" pitchFamily="34" charset="0"/>
              </a:rPr>
              <a:t>R</a:t>
            </a: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eduzir os óbitos</a:t>
            </a:r>
            <a:endParaRPr lang="pt-BR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Espaço Reservado para Conteúdo 9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67636" y="2630918"/>
            <a:ext cx="2124364" cy="3174928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</p:pic>
      <p:sp>
        <p:nvSpPr>
          <p:cNvPr id="36869" name="Caixa de Texto 3"/>
          <p:cNvSpPr txBox="1">
            <a:spLocks noChangeArrowheads="1"/>
          </p:cNvSpPr>
          <p:nvPr/>
        </p:nvSpPr>
        <p:spPr bwMode="auto">
          <a:xfrm>
            <a:off x="3336639" y="785239"/>
            <a:ext cx="7061396" cy="46166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en-US" sz="2400" b="1" dirty="0">
                <a:highlight>
                  <a:srgbClr val="FFFF00"/>
                </a:highlight>
              </a:rPr>
              <a:t>DESENVOLVER ATITUDE DE VIGILÂNCIA 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="" xmlns:a16="http://schemas.microsoft.com/office/drawing/2014/main" id="{3872079B-2694-4A17-A825-5F16B0213BF4}"/>
              </a:ext>
            </a:extLst>
          </p:cNvPr>
          <p:cNvSpPr/>
          <p:nvPr/>
        </p:nvSpPr>
        <p:spPr>
          <a:xfrm>
            <a:off x="1908752" y="2156331"/>
            <a:ext cx="484632" cy="415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="" xmlns:a16="http://schemas.microsoft.com/office/drawing/2014/main" id="{D7EF9B65-F1CD-4DE2-A8EA-57E4030B8F8E}"/>
              </a:ext>
            </a:extLst>
          </p:cNvPr>
          <p:cNvSpPr/>
          <p:nvPr/>
        </p:nvSpPr>
        <p:spPr>
          <a:xfrm>
            <a:off x="1927225" y="3943061"/>
            <a:ext cx="484632" cy="415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="" xmlns:a16="http://schemas.microsoft.com/office/drawing/2014/main" id="{3A7193D2-D55C-4817-AB0F-9E7463146392}"/>
              </a:ext>
            </a:extLst>
          </p:cNvPr>
          <p:cNvSpPr/>
          <p:nvPr/>
        </p:nvSpPr>
        <p:spPr>
          <a:xfrm>
            <a:off x="1916984" y="4793815"/>
            <a:ext cx="484632" cy="415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="" xmlns:a16="http://schemas.microsoft.com/office/drawing/2014/main" id="{33547601-B0E3-40E4-B1BB-4C0DF816E04D}"/>
              </a:ext>
            </a:extLst>
          </p:cNvPr>
          <p:cNvSpPr/>
          <p:nvPr/>
        </p:nvSpPr>
        <p:spPr>
          <a:xfrm>
            <a:off x="1927225" y="5705327"/>
            <a:ext cx="484632" cy="415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="" xmlns:a16="http://schemas.microsoft.com/office/drawing/2014/main" id="{EE0C0527-A55D-49CA-B591-9D2B256C02A5}"/>
              </a:ext>
            </a:extLst>
          </p:cNvPr>
          <p:cNvSpPr/>
          <p:nvPr/>
        </p:nvSpPr>
        <p:spPr>
          <a:xfrm>
            <a:off x="1900681" y="3111502"/>
            <a:ext cx="484632" cy="415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gravida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" y="0"/>
            <a:ext cx="1919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524000" y="2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rebuchet MS" pitchFamily="34" charset="0"/>
            </a:endParaRP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538" y="89441"/>
            <a:ext cx="8172399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45720" rIns="0" bIns="45720" rtlCol="0" anchor="ctr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TER COMITÊS ATUANTES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idx="1"/>
          </p:nvPr>
        </p:nvSpPr>
        <p:spPr>
          <a:xfrm>
            <a:off x="1406243" y="681196"/>
            <a:ext cx="10009112" cy="6555641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valiar a qualidade da assistência a saúde prestada às mulheres e as crianças;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Identificar os fatores determinantes e condicionantes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Analisar os fatores de </a:t>
            </a:r>
            <a:r>
              <a:rPr lang="pt-B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evitabilidade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e propor medidas de intervenção;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Onde a gestão local não houver pessoas capacitadas ou quando essa for a decisão - Investigar os óbitos.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867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887" y="225136"/>
            <a:ext cx="9278587" cy="103187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Lei nº 11.634, de 27 de setembro de 2007. Dispõe sobre o direito da gestante ao conhecimento e a vinculação à maternidade onde receberá assistência .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>
          <a:xfrm>
            <a:off x="287384" y="1489168"/>
            <a:ext cx="9567816" cy="5081451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pt-BR" sz="2600" b="1" u="sng" dirty="0">
                <a:latin typeface="Times New Roman" pitchFamily="18" charset="0"/>
                <a:cs typeface="Times New Roman" pitchFamily="18" charset="0"/>
              </a:rPr>
              <a:t>Art. 1</a:t>
            </a:r>
            <a:r>
              <a:rPr lang="pt-BR" sz="2600" b="1" u="sng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600" b="1" u="sng" dirty="0">
                <a:latin typeface="Times New Roman" pitchFamily="18" charset="0"/>
                <a:cs typeface="Times New Roman" pitchFamily="18" charset="0"/>
              </a:rPr>
              <a:t>  Toda gestante assistida no SUS tem direito ao conhecimento e à vinculação prévia à:</a:t>
            </a:r>
          </a:p>
          <a:p>
            <a:pPr algn="just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pt-B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maternidade na qual será realizado seu parto;</a:t>
            </a:r>
          </a:p>
          <a:p>
            <a:pPr algn="just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- maternidade na qual ela será atendida nos casos de intercorrência pré-natal.</a:t>
            </a:r>
          </a:p>
          <a:p>
            <a:pPr algn="just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 1</a:t>
            </a:r>
            <a:r>
              <a:rPr lang="pt-BR" sz="2600" b="1" u="sng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A vinculação da gestante dar-se-á no ato de sua inscrição no programa de assistência pré-natal.</a:t>
            </a:r>
          </a:p>
          <a:p>
            <a:pPr algn="just" eaLnBrk="1" hangingPunct="1">
              <a:lnSpc>
                <a:spcPct val="150000"/>
              </a:lnSpc>
              <a:buFont typeface="Wingdings 3" pitchFamily="18" charset="2"/>
              <a:buNone/>
            </a:pP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 3" pitchFamily="18" charset="2"/>
              <a:buNone/>
            </a:pPr>
            <a:endParaRPr lang="pt-B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pt-B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t-BR" sz="2400" b="1" u="sng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Plano Estadual de vinculação da gestante ao local de parto (  CIB 507/2022).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7565" y="0"/>
            <a:ext cx="2244436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ta: Curva para a Esquerda 2">
            <a:extLst>
              <a:ext uri="{FF2B5EF4-FFF2-40B4-BE49-F238E27FC236}">
                <a16:creationId xmlns="" xmlns:a16="http://schemas.microsoft.com/office/drawing/2014/main" id="{25AA2709-8A78-4926-A7AA-D8A93C08142C}"/>
              </a:ext>
            </a:extLst>
          </p:cNvPr>
          <p:cNvSpPr/>
          <p:nvPr/>
        </p:nvSpPr>
        <p:spPr>
          <a:xfrm>
            <a:off x="6188101" y="4676504"/>
            <a:ext cx="731520" cy="9471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5910980"/>
              </p:ext>
            </p:extLst>
          </p:nvPr>
        </p:nvGraphicFramePr>
        <p:xfrm>
          <a:off x="2" y="-2"/>
          <a:ext cx="12192000" cy="6536326"/>
        </p:xfrm>
        <a:graphic>
          <a:graphicData uri="http://schemas.openxmlformats.org/drawingml/2006/table">
            <a:tbl>
              <a:tblPr/>
              <a:tblGrid>
                <a:gridCol w="1231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4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20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200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829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9969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Mapa De Vinculação Da Gestante Para O Piauí Por Macrorregião </a:t>
                      </a:r>
                      <a:endParaRPr lang="pt-B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50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spc="-2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9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Macrorregião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Estabelecimento De Referência Por Tipo De Parto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Serviços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Risco Habitual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Municípios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Alto Risco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*CPN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** CGBP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004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Litoral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Maternidade   Marques   Bastos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Parnaíba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Maternidade  Marques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Bastos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Est. Dirceu Arcoverde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Dirceu Arcoverde 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                Hosp. Reg. Chagas Rodrigues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4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Dirceu Arcoverde                     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Dirceu Arcoverde               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0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Reg. Chagas Rodrigues 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Piripiri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Julio Hartman 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Esperantina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2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Leônidas Melo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Barras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2295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Meio Norte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Mun. União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União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Mder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Mder 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Mat. Buenos Aires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Mder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2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Mun. Agua Branca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Água Branca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5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Mder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Teresina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5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Mat. Satélite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5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Mat. Promorar                      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2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Mat. Buenos Aires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5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Mat. Wall Ferraz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2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Campo Maior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Campo Maior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229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Semiárido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Eustáqui Portela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Valença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Regional Justino Luz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Regional Justino Luz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Regional Justino Luz   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   </a:t>
                      </a: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</a:t>
                      </a: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Deolindo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Couto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2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Reg. Deolindo Couto 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Oeiras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710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Reg. Mariana Pires Ferreira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Paulistana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2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Regional Justino Luz  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Picos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88442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Cerrados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Sem Dirceu Arcoverde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Uruçuí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Bom Jesus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Tibério Nunes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Regi. Bom Jesus     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       </a:t>
                      </a: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Tibério Nunes  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         </a:t>
                      </a: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Sem. Cândido Ferraz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2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Bom Jesus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Bom Jesus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710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reg. </a:t>
                      </a: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João Pacheco Cavalcanti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Corrente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3710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Reg. Sem. Cândido ferraz 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São Raimundo Nonato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Sem. Cândido Ferraz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3710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Maternidade Municipal Mãe Elisa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São João do Piauí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92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Reg. Tibério Nunes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Floriano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Tibério Nunes 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4380" name="Rectangle 1"/>
          <p:cNvSpPr>
            <a:spLocks noChangeArrowheads="1"/>
          </p:cNvSpPr>
          <p:nvPr/>
        </p:nvSpPr>
        <p:spPr bwMode="auto">
          <a:xfrm>
            <a:off x="8008305" y="6731042"/>
            <a:ext cx="2324417" cy="2539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 defTabSz="914400"/>
            <a:r>
              <a:rPr lang="pt-BR" sz="1050" b="1" dirty="0">
                <a:solidFill>
                  <a:srgbClr val="000000"/>
                </a:solidFill>
              </a:rPr>
              <a:t>Resolução </a:t>
            </a:r>
            <a:r>
              <a:rPr lang="pt-BR" sz="1050" b="1" dirty="0" err="1">
                <a:solidFill>
                  <a:srgbClr val="000000"/>
                </a:solidFill>
              </a:rPr>
              <a:t>Cib</a:t>
            </a:r>
            <a:r>
              <a:rPr lang="pt-BR" sz="1050" b="1" dirty="0">
                <a:solidFill>
                  <a:srgbClr val="000000"/>
                </a:solidFill>
              </a:rPr>
              <a:t> nº 507/2022</a:t>
            </a:r>
            <a:endParaRPr lang="pt-BR" sz="10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497E1A-53E2-41CB-88BE-AEBE2102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436"/>
            <a:ext cx="6640945" cy="701311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pt-BR" dirty="0"/>
              <a:t>.....DESAFIOS........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47523A8-D473-49E5-B210-5222031E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960124"/>
            <a:ext cx="11679739" cy="571499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pt-BR" sz="5100" b="1" dirty="0"/>
              <a:t>Estratificação de risco da gestante e da criança;</a:t>
            </a:r>
          </a:p>
          <a:p>
            <a:pPr>
              <a:lnSpc>
                <a:spcPct val="170000"/>
              </a:lnSpc>
            </a:pPr>
            <a:r>
              <a:rPr lang="pt-BR" sz="5100" b="1" dirty="0"/>
              <a:t>Suporte remoto;</a:t>
            </a:r>
          </a:p>
          <a:p>
            <a:pPr>
              <a:lnSpc>
                <a:spcPct val="170000"/>
              </a:lnSpc>
            </a:pPr>
            <a:r>
              <a:rPr lang="pt-BR" sz="5100" b="1" dirty="0"/>
              <a:t>Qualificação de RH;</a:t>
            </a:r>
          </a:p>
          <a:p>
            <a:pPr>
              <a:lnSpc>
                <a:spcPct val="170000"/>
              </a:lnSpc>
            </a:pPr>
            <a:r>
              <a:rPr lang="pt-BR" sz="5100" b="1" dirty="0"/>
              <a:t>Ampliar acesso à contracepção reversível de longa duração- LARC  (DIU e Implante Subdérmico de </a:t>
            </a:r>
            <a:r>
              <a:rPr lang="pt-BR" sz="5100" b="1" dirty="0" err="1"/>
              <a:t>Etonorgestrel</a:t>
            </a:r>
            <a:r>
              <a:rPr lang="pt-BR" sz="5100" b="1" dirty="0"/>
              <a:t>);</a:t>
            </a:r>
          </a:p>
          <a:p>
            <a:pPr>
              <a:lnSpc>
                <a:spcPct val="170000"/>
              </a:lnSpc>
            </a:pPr>
            <a:r>
              <a:rPr lang="pt-BR" sz="5100" b="1" dirty="0"/>
              <a:t>Plano de parto;</a:t>
            </a:r>
          </a:p>
          <a:p>
            <a:pPr>
              <a:lnSpc>
                <a:spcPct val="170000"/>
              </a:lnSpc>
            </a:pPr>
            <a:r>
              <a:rPr lang="pt-BR" sz="5100" b="1" dirty="0">
                <a:solidFill>
                  <a:srgbClr val="C00000"/>
                </a:solidFill>
              </a:rPr>
              <a:t>Monitoramento</a:t>
            </a:r>
            <a:r>
              <a:rPr lang="pt-BR" sz="5100" b="1" dirty="0"/>
              <a:t> da atenção obstétrica e neonatal; SMCON</a:t>
            </a:r>
          </a:p>
          <a:p>
            <a:pPr>
              <a:lnSpc>
                <a:spcPct val="170000"/>
              </a:lnSpc>
            </a:pPr>
            <a:endParaRPr lang="pt-BR" sz="5100" b="1" dirty="0"/>
          </a:p>
          <a:p>
            <a:pPr>
              <a:lnSpc>
                <a:spcPct val="170000"/>
              </a:lnSpc>
            </a:pPr>
            <a:endParaRPr lang="pt-BR" sz="5100" b="1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39F82A3-D252-4AA1-9004-9F3BF3721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339" y="0"/>
            <a:ext cx="1822862" cy="1371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7303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072664" cy="6755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PARA AUXILIAR NA MONTAGEM DA APRESENTAÇÃO DE ESTUDO DE CASO/ÓBITO MATERNO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Observações importantes: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apresentação deverá ser feita por profissionais de saúde da atenção básica ou hospitalar: médico, </a:t>
            </a:r>
            <a:r>
              <a:rPr lang="pt-BR" sz="1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intensivistas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enfermeiros, porém é importante que este tenha realizado o atendimento da gestante ou tenha realizado a investigação do óbito.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apresentação de um (1) caso deverá ser feita em 20 minutos.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 do caso deverá ter: 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 da paciente – Iniciais do nome da paciente, idade, estado civil, escolaridade, naturalidade e local de residência.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 e Fatores de Risco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Quantas gestas, quantos filhos, semanas de gestação, pré-natal (se realizou pré-natal, quantas consultas realizou) definir se a gestação é de alto risco ou risco habitual. Se usa algum medicamento.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-   Situação vacinal atualizada?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Admissão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Data da admissão, queixa principal, procurou a unidade com quantos dias de sintomas? Nessa unidade foi prestado o primeiro atendimento? ---------------------------------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5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Exames realizados e resultados (citar apenas os alterados).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5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Medicamentos administrados: ____________________________________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5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Procedimentos realizados: Cesariana, Intubação,.................................... 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5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 fetal - Fez o parto (vaginal ou cesárea).  Falar da indicação da cesárea. Se foi realizada no Centro Obstétrico ou na UTI.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5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Falar sobre o RN (vivo? APGAR, conduta realizada- resumidamente)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5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dia ficou internada? -------------------------------------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5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a óbito em que data?---------------------------------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5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 do óbito – Campo 49 da DO: especificar----------------------------------------------------------------------------------------------------------------------------------------------------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5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Houve algum relato da família? _______________________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 startAt="5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foi concluído sobre os fatores determinantes do óbito?-----------------------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Citar propostas de evitar novas ocorrências em seu município 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627584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extranet.ead.fiocruz.br/criacao/om/percurso/images/ioml_pl0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268760"/>
            <a:ext cx="8568952" cy="39236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639616" y="548680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  <a:latin typeface="+mn-lt"/>
              </a:rPr>
              <a:t>OBRIGADA!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31504" y="519239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2"/>
                </a:solidFill>
              </a:rPr>
              <a:t>MORTES EVITÁVEIS!</a:t>
            </a:r>
          </a:p>
          <a:p>
            <a:pPr algn="ctr"/>
            <a:r>
              <a:rPr lang="pt-BR" sz="2400" b="1" dirty="0">
                <a:solidFill>
                  <a:schemeClr val="accent2"/>
                </a:solidFill>
              </a:rPr>
              <a:t>ATE QUANDO?</a:t>
            </a:r>
          </a:p>
        </p:txBody>
      </p:sp>
      <p:pic>
        <p:nvPicPr>
          <p:cNvPr id="5" name="Imagem 1" descr="C:\Users\Windows\Downloads\WhatsApp Image 2023-10-05 at 09.35.13.jpeg">
            <a:extLst>
              <a:ext uri="{FF2B5EF4-FFF2-40B4-BE49-F238E27FC236}">
                <a16:creationId xmlns="" xmlns:a16="http://schemas.microsoft.com/office/drawing/2014/main" id="{AFA8D412-6B8F-43DF-8F31-59E64AA59E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823215" cy="136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4385" y="117987"/>
            <a:ext cx="2610467" cy="11448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0518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5636" y="181282"/>
            <a:ext cx="71222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+mn-cs"/>
              </a:rPr>
              <a:t>OPERACIONALIZAÇÃO DA VIGILÂNCIA DE ÓBITOS</a:t>
            </a:r>
            <a:endParaRPr lang="pt-BR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cs typeface="+mn-cs"/>
            </a:endParaRPr>
          </a:p>
        </p:txBody>
      </p:sp>
      <p:sp>
        <p:nvSpPr>
          <p:cNvPr id="3" name="Fluxograma: Terminação 2"/>
          <p:cNvSpPr/>
          <p:nvPr/>
        </p:nvSpPr>
        <p:spPr bwMode="auto">
          <a:xfrm>
            <a:off x="1333502" y="1071578"/>
            <a:ext cx="2095500" cy="439737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5364" name="Retângulo 4"/>
          <p:cNvSpPr>
            <a:spLocks noChangeArrowheads="1"/>
          </p:cNvSpPr>
          <p:nvPr/>
        </p:nvSpPr>
        <p:spPr bwMode="auto">
          <a:xfrm>
            <a:off x="3619503" y="1000126"/>
            <a:ext cx="7290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Busca ativa  DIÁRIA </a:t>
            </a:r>
            <a:r>
              <a:rPr lang="pt-BR" sz="2000" b="1" dirty="0">
                <a:latin typeface="Calibri" pitchFamily="34" charset="0"/>
              </a:rPr>
              <a:t>de óbitos e nascimentos  ocorridos no município.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2319867" y="1643078"/>
            <a:ext cx="61384" cy="71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Fluxograma: Decisão 7"/>
          <p:cNvSpPr/>
          <p:nvPr/>
        </p:nvSpPr>
        <p:spPr bwMode="auto">
          <a:xfrm>
            <a:off x="1428752" y="1785942"/>
            <a:ext cx="1809749" cy="674687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9" name="CaixaDeTexto 12"/>
          <p:cNvSpPr txBox="1">
            <a:spLocks noChangeArrowheads="1"/>
          </p:cNvSpPr>
          <p:nvPr/>
        </p:nvSpPr>
        <p:spPr bwMode="auto">
          <a:xfrm>
            <a:off x="3619501" y="1714501"/>
            <a:ext cx="2381251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800000"/>
                </a:solidFill>
              </a:rPr>
              <a:t>Seleção de DO</a:t>
            </a:r>
          </a:p>
        </p:txBody>
      </p:sp>
      <p:sp>
        <p:nvSpPr>
          <p:cNvPr id="10" name="Chave esquerda 9"/>
          <p:cNvSpPr/>
          <p:nvPr/>
        </p:nvSpPr>
        <p:spPr bwMode="auto">
          <a:xfrm>
            <a:off x="6000751" y="1665288"/>
            <a:ext cx="571500" cy="785812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369" name="Retângulo 10"/>
          <p:cNvSpPr>
            <a:spLocks noChangeArrowheads="1"/>
          </p:cNvSpPr>
          <p:nvPr/>
        </p:nvSpPr>
        <p:spPr bwMode="auto">
          <a:xfrm>
            <a:off x="6858001" y="1571629"/>
            <a:ext cx="35787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>
                <a:latin typeface="Calibri" pitchFamily="34" charset="0"/>
              </a:rPr>
              <a:t>Menor de um ano e fetal</a:t>
            </a:r>
          </a:p>
          <a:p>
            <a:r>
              <a:rPr lang="pt-BR" sz="2000" b="1">
                <a:latin typeface="Calibri" pitchFamily="34" charset="0"/>
              </a:rPr>
              <a:t>Mulher em idade fértil</a:t>
            </a:r>
          </a:p>
          <a:p>
            <a:r>
              <a:rPr lang="pt-BR" sz="2000" b="1">
                <a:latin typeface="Calibri" pitchFamily="34" charset="0"/>
              </a:rPr>
              <a:t>Causa mal definida de morte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2286001" y="2500328"/>
            <a:ext cx="95251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Fluxograma: Vários documentos 12"/>
          <p:cNvSpPr/>
          <p:nvPr/>
        </p:nvSpPr>
        <p:spPr bwMode="auto">
          <a:xfrm>
            <a:off x="1714503" y="2786063"/>
            <a:ext cx="1333500" cy="614362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2286001" y="3429000"/>
            <a:ext cx="95251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5" name="Fluxograma: Processo 14"/>
          <p:cNvSpPr/>
          <p:nvPr/>
        </p:nvSpPr>
        <p:spPr bwMode="auto">
          <a:xfrm>
            <a:off x="1333502" y="3643313"/>
            <a:ext cx="2095500" cy="430212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16" name="Seta para baixo 15"/>
          <p:cNvSpPr/>
          <p:nvPr/>
        </p:nvSpPr>
        <p:spPr>
          <a:xfrm>
            <a:off x="2286001" y="4143381"/>
            <a:ext cx="95251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7" name="Fluxograma: Armazenamento de acesso direto 16"/>
          <p:cNvSpPr/>
          <p:nvPr/>
        </p:nvSpPr>
        <p:spPr bwMode="auto">
          <a:xfrm>
            <a:off x="1524003" y="4354528"/>
            <a:ext cx="1714500" cy="490537"/>
          </a:xfrm>
          <a:prstGeom prst="flowChartMagneticDrum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19" name="Seta para baixo 18"/>
          <p:cNvSpPr/>
          <p:nvPr/>
        </p:nvSpPr>
        <p:spPr>
          <a:xfrm>
            <a:off x="2319867" y="5000625"/>
            <a:ext cx="61384" cy="46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" name="Fluxograma: Processo 19"/>
          <p:cNvSpPr/>
          <p:nvPr/>
        </p:nvSpPr>
        <p:spPr bwMode="auto">
          <a:xfrm>
            <a:off x="1333502" y="5143500"/>
            <a:ext cx="2095500" cy="376238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1" name="Seta para baixo 20"/>
          <p:cNvSpPr/>
          <p:nvPr/>
        </p:nvSpPr>
        <p:spPr>
          <a:xfrm>
            <a:off x="2286001" y="5572140"/>
            <a:ext cx="95251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3" name="Fluxograma: Terminação 22"/>
          <p:cNvSpPr/>
          <p:nvPr/>
        </p:nvSpPr>
        <p:spPr bwMode="auto">
          <a:xfrm>
            <a:off x="1428751" y="5786438"/>
            <a:ext cx="2095500" cy="368300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905261" y="2786063"/>
            <a:ext cx="2381249" cy="40005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800000"/>
                </a:solidFill>
              </a:rPr>
              <a:t>Investigação</a:t>
            </a:r>
          </a:p>
        </p:txBody>
      </p:sp>
      <p:sp>
        <p:nvSpPr>
          <p:cNvPr id="25" name="Chave esquerda 24"/>
          <p:cNvSpPr/>
          <p:nvPr/>
        </p:nvSpPr>
        <p:spPr bwMode="auto">
          <a:xfrm>
            <a:off x="6000761" y="2759075"/>
            <a:ext cx="857249" cy="598488"/>
          </a:xfrm>
          <a:prstGeom prst="leftBrace">
            <a:avLst>
              <a:gd name="adj1" fmla="val 0"/>
              <a:gd name="adj2" fmla="val 54304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382" name="Retângulo 25"/>
          <p:cNvSpPr>
            <a:spLocks noChangeArrowheads="1"/>
          </p:cNvSpPr>
          <p:nvPr/>
        </p:nvSpPr>
        <p:spPr bwMode="auto">
          <a:xfrm>
            <a:off x="7048510" y="2714635"/>
            <a:ext cx="37456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Estabelecimentos de saúde, Domicílio, IML - SVO</a:t>
            </a:r>
          </a:p>
        </p:txBody>
      </p:sp>
      <p:sp>
        <p:nvSpPr>
          <p:cNvPr id="27" name="CaixaDeTexto 14"/>
          <p:cNvSpPr txBox="1">
            <a:spLocks noChangeArrowheads="1"/>
          </p:cNvSpPr>
          <p:nvPr/>
        </p:nvSpPr>
        <p:spPr bwMode="auto">
          <a:xfrm>
            <a:off x="3810000" y="3714750"/>
            <a:ext cx="3048000" cy="4000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800000"/>
                </a:solidFill>
              </a:rPr>
              <a:t>Análise do Caso</a:t>
            </a:r>
          </a:p>
        </p:txBody>
      </p:sp>
      <p:sp>
        <p:nvSpPr>
          <p:cNvPr id="28" name="CaixaDeTexto 15"/>
          <p:cNvSpPr txBox="1">
            <a:spLocks noChangeArrowheads="1"/>
          </p:cNvSpPr>
          <p:nvPr/>
        </p:nvSpPr>
        <p:spPr bwMode="auto">
          <a:xfrm>
            <a:off x="3810001" y="4403725"/>
            <a:ext cx="6191251" cy="4000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800000"/>
                </a:solidFill>
              </a:rPr>
              <a:t>Inserção no SIM e/ou correção de dados</a:t>
            </a:r>
          </a:p>
        </p:txBody>
      </p:sp>
      <p:sp>
        <p:nvSpPr>
          <p:cNvPr id="29" name="CaixaDeTexto 16"/>
          <p:cNvSpPr txBox="1">
            <a:spLocks noChangeArrowheads="1"/>
          </p:cNvSpPr>
          <p:nvPr/>
        </p:nvSpPr>
        <p:spPr bwMode="auto">
          <a:xfrm>
            <a:off x="4000501" y="5143500"/>
            <a:ext cx="4015712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800000"/>
                </a:solidFill>
              </a:rPr>
              <a:t>Análise de todos os óbitos</a:t>
            </a:r>
          </a:p>
        </p:txBody>
      </p:sp>
      <p:sp>
        <p:nvSpPr>
          <p:cNvPr id="30" name="CaixaDeTexto 17"/>
          <p:cNvSpPr txBox="1">
            <a:spLocks noChangeArrowheads="1"/>
          </p:cNvSpPr>
          <p:nvPr/>
        </p:nvSpPr>
        <p:spPr bwMode="auto">
          <a:xfrm>
            <a:off x="4095751" y="5786438"/>
            <a:ext cx="3429000" cy="4000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800000"/>
                </a:solidFill>
              </a:rPr>
              <a:t>Monitoramento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9416" y="0"/>
            <a:ext cx="10369152" cy="52322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DE INVESTIGAÇÃO</a:t>
            </a:r>
          </a:p>
        </p:txBody>
      </p:sp>
      <p:sp useBgFill="1">
        <p:nvSpPr>
          <p:cNvPr id="72707" name="Espaço Reservado para Conteúdo 4"/>
          <p:cNvSpPr>
            <a:spLocks noGrp="1"/>
          </p:cNvSpPr>
          <p:nvPr>
            <p:ph/>
          </p:nvPr>
        </p:nvSpPr>
        <p:spPr>
          <a:xfrm>
            <a:off x="407368" y="764704"/>
            <a:ext cx="11161240" cy="5904656"/>
          </a:xfrm>
        </p:spPr>
        <p:txBody>
          <a:bodyPr/>
          <a:lstStyle/>
          <a:p>
            <a:pPr>
              <a:buNone/>
            </a:pPr>
            <a:endParaRPr lang="pt-BR" sz="2800" dirty="0">
              <a:solidFill>
                <a:srgbClr val="D60093"/>
              </a:solidFill>
            </a:endParaRPr>
          </a:p>
          <a:p>
            <a:pPr algn="just">
              <a:buNone/>
            </a:pPr>
            <a:r>
              <a:rPr lang="pt-BR" sz="18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itchFamily="34" charset="0"/>
              </a:rPr>
              <a:t>DO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ób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mat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/MIF 48 h            Serviço            SMS/SIM/Vigilância</a:t>
            </a:r>
          </a:p>
          <a:p>
            <a:pPr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Em até 48hs a equipe de vigilância inicia a investigação (Grupo  Técnico)</a:t>
            </a:r>
          </a:p>
          <a:p>
            <a:pPr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Em até 30 dias a </a:t>
            </a:r>
            <a:r>
              <a:rPr lang="pt-BR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disponibiliza o registro via SIM/MS</a:t>
            </a:r>
          </a:p>
          <a:p>
            <a:pPr>
              <a:buNone/>
            </a:pPr>
            <a:r>
              <a:rPr lang="pt-BR" sz="2400" dirty="0"/>
              <a:t>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800" dirty="0"/>
              <a:t>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pt-BR" sz="2800" dirty="0"/>
          </a:p>
        </p:txBody>
      </p:sp>
      <p:sp>
        <p:nvSpPr>
          <p:cNvPr id="72712" name="Retângulo 12"/>
          <p:cNvSpPr>
            <a:spLocks noChangeArrowheads="1"/>
          </p:cNvSpPr>
          <p:nvPr/>
        </p:nvSpPr>
        <p:spPr bwMode="auto">
          <a:xfrm>
            <a:off x="983432" y="6021300"/>
            <a:ext cx="97930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</a:rPr>
              <a:t>Comitê Estadual /</a:t>
            </a:r>
            <a:r>
              <a:rPr lang="pt-BR" sz="2400" b="1" dirty="0" err="1">
                <a:latin typeface="Arial" panose="020B0604020202020204" pitchFamily="34" charset="0"/>
              </a:rPr>
              <a:t>Smulher</a:t>
            </a:r>
            <a:r>
              <a:rPr lang="pt-BR" sz="2400" b="1" dirty="0">
                <a:latin typeface="Arial" panose="020B0604020202020204" pitchFamily="34" charset="0"/>
              </a:rPr>
              <a:t>(monitoramento) e arquivar cópia SMS</a:t>
            </a:r>
          </a:p>
        </p:txBody>
      </p:sp>
      <p:sp>
        <p:nvSpPr>
          <p:cNvPr id="17" name="Texto explicativo em seta para baixo 16"/>
          <p:cNvSpPr/>
          <p:nvPr/>
        </p:nvSpPr>
        <p:spPr>
          <a:xfrm>
            <a:off x="623392" y="2636912"/>
            <a:ext cx="5256584" cy="3312368"/>
          </a:xfrm>
          <a:prstGeom prst="downArrowCallout">
            <a:avLst>
              <a:gd name="adj1" fmla="val 14491"/>
              <a:gd name="adj2" fmla="val 19692"/>
              <a:gd name="adj3" fmla="val 0"/>
              <a:gd name="adj4" fmla="val 1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Sendo materno ou não sabe prossegue a investigação  com as fichas M1, M2, M3, M4 e M5 em  até 120dias para a equipe de vigilância concluir a investigação e enviar o material ao Comitê e a ficha síntese ao gestor do SIM 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6338933" y="2708920"/>
            <a:ext cx="2277347" cy="3096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dias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gestor do SIM alimentar o módulo de investigação dos óbitos maternos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9120336" y="2708920"/>
            <a:ext cx="2232248" cy="3024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 atualizar SIM com os dados da M5- alterar a causa, adequar codificação e disponibilizar para o MS</a:t>
            </a:r>
          </a:p>
        </p:txBody>
      </p:sp>
      <p:sp>
        <p:nvSpPr>
          <p:cNvPr id="31" name="Seta para a direita 30"/>
          <p:cNvSpPr/>
          <p:nvPr/>
        </p:nvSpPr>
        <p:spPr>
          <a:xfrm>
            <a:off x="5978895" y="40770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>
            <a:off x="8616280" y="400506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a direita 33"/>
          <p:cNvSpPr/>
          <p:nvPr/>
        </p:nvSpPr>
        <p:spPr>
          <a:xfrm flipV="1">
            <a:off x="4007768" y="134076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a direita 34"/>
          <p:cNvSpPr/>
          <p:nvPr/>
        </p:nvSpPr>
        <p:spPr>
          <a:xfrm>
            <a:off x="6456040" y="141277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4079776" y="566124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271230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gravida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8" y="0"/>
            <a:ext cx="4284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59496" y="0"/>
            <a:ext cx="8568952" cy="692696"/>
          </a:xfr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CONCLUSÃO DA INVESTIGAÇÃO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idx="1"/>
          </p:nvPr>
        </p:nvSpPr>
        <p:spPr>
          <a:xfrm>
            <a:off x="1055440" y="1124744"/>
            <a:ext cx="10297144" cy="5733256"/>
          </a:xfrm>
        </p:spPr>
        <p:txBody>
          <a:bodyPr>
            <a:normAutofit/>
          </a:bodyPr>
          <a:lstStyle/>
          <a:p>
            <a:pPr marL="901700" indent="0" algn="just">
              <a:lnSpc>
                <a:spcPct val="150000"/>
              </a:lnSpc>
              <a:defRPr/>
            </a:pPr>
            <a:r>
              <a:rPr lang="pt-BR" sz="2800" dirty="0"/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conclusão da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investigação epidemiológica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é uma atribuição da equipe de vigilância de óbitos de referência no </a:t>
            </a:r>
            <a:r>
              <a:rPr lang="pt-BR" sz="2800" u="sng" dirty="0">
                <a:latin typeface="Arial" pitchFamily="34" charset="0"/>
                <a:cs typeface="Arial" pitchFamily="34" charset="0"/>
              </a:rPr>
              <a:t>município de residência da mulher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e deverá ser apoiada pela equipe de vigilância de óbitos de referência do local em que faleceu ou recebeu assistência pré-natal, parto, aborto ou puerpério.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1700" indent="0">
              <a:buNone/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E9A06A0-5F64-493B-BD5C-A2299C5B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636" y="5329647"/>
            <a:ext cx="1822862" cy="13621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2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gravida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" y="0"/>
            <a:ext cx="1919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524000" y="2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rebuchet MS" pitchFamily="34" charset="0"/>
            </a:endParaRP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07576" y="390207"/>
            <a:ext cx="8172399" cy="523220"/>
          </a:xfrm>
          <a:solidFill>
            <a:schemeClr val="accent1"/>
          </a:solidFill>
        </p:spPr>
        <p:txBody>
          <a:bodyPr vert="horz" wrap="square" lIns="0" tIns="45720" rIns="0" bIns="45720" rtlCol="0" anchor="ctr">
            <a:spAutoFit/>
          </a:bodyPr>
          <a:lstStyle/>
          <a:p>
            <a:pPr algn="ctr"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INSTRUMENTOS DE COLETA DE DADOS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idx="1"/>
          </p:nvPr>
        </p:nvSpPr>
        <p:spPr>
          <a:xfrm>
            <a:off x="1415480" y="1124745"/>
            <a:ext cx="10009112" cy="5669244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1. Cópia da declaração de Óbito (DO);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2. Fichas de investigação de Óbito Materno: (serviço de saúde, ambulatorial, hospitalar, entrevista domiciliar, ficha de síntese, conclusões e recomendações e Mulher em Idade fértil);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3. Ficha de Coleta de dados de laudo de necropsia, quando realizado;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4. Autópsia Verbal, se indicado;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5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 Planilha Municipal de Investigação de Óbito Materno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86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618"/>
            <a:ext cx="10353293" cy="386358"/>
          </a:xfrm>
        </p:spPr>
        <p:txBody>
          <a:bodyPr/>
          <a:lstStyle/>
          <a:p>
            <a:pPr algn="ctr"/>
            <a:r>
              <a:rPr lang="pt-BR" sz="2400" b="0" dirty="0"/>
              <a:t>Declaração de Óbito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412976"/>
            <a:ext cx="8747720" cy="644502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sz="half" idx="3"/>
          </p:nvPr>
        </p:nvSpPr>
        <p:spPr>
          <a:xfrm>
            <a:off x="9220200" y="412976"/>
            <a:ext cx="2362200" cy="4555093"/>
          </a:xfrm>
        </p:spPr>
        <p:txBody>
          <a:bodyPr/>
          <a:lstStyle/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Documento padrão do SIM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Finalidades:  Cumprir as exigências legais de registro de óbitos, atender aos princípios da cidadania e servir como fonte de dados para estatísticas vitais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Deverá ser preenchido para todos os óbitos, inclusive os fetais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Responsável: Médico(a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407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6"/>
          </p:nvPr>
        </p:nvSpPr>
        <p:spPr>
          <a:xfrm>
            <a:off x="609600" y="6206490"/>
            <a:ext cx="4495800" cy="169277"/>
          </a:xfrm>
        </p:spPr>
        <p:txBody>
          <a:bodyPr/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Guia de Vigilância Epidemiológica do óbito Materno,2009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A1C4787-DD6E-4E65-84F7-BCC390E8A9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32656"/>
            <a:ext cx="11277600" cy="316835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38200" y="4149080"/>
            <a:ext cx="110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Objetivo: Coletar dados que possibilitem em entrevista domiciliar , identificar se a mulher estava gravida ou esteve gravida nos 12 meses anteriores a morte.</a:t>
            </a:r>
          </a:p>
        </p:txBody>
      </p:sp>
    </p:spTree>
    <p:extLst>
      <p:ext uri="{BB962C8B-B14F-4D97-AF65-F5344CB8AC3E}">
        <p14:creationId xmlns="" xmlns:p14="http://schemas.microsoft.com/office/powerpoint/2010/main" val="1674313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6393</TotalTime>
  <Words>2387</Words>
  <Application>Microsoft Office PowerPoint</Application>
  <PresentationFormat>Personalizar</PresentationFormat>
  <Paragraphs>647</Paragraphs>
  <Slides>37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Slide 1</vt:lpstr>
      <vt:lpstr> VIGILÂNCIA EPIDEMIOLÓGICA DO ÓBITO MATERNO</vt:lpstr>
      <vt:lpstr> VIGILÂNCIA EPIDEMIOLÓGICA DO ÓBITO</vt:lpstr>
      <vt:lpstr>Slide 4</vt:lpstr>
      <vt:lpstr>Slide 5</vt:lpstr>
      <vt:lpstr>CONCLUSÃO DA INVESTIGAÇÃO</vt:lpstr>
      <vt:lpstr>INSTRUMENTOS DE COLETA DE DADOS</vt:lpstr>
      <vt:lpstr>Declaração de Óbito</vt:lpstr>
      <vt:lpstr>Slide 9</vt:lpstr>
      <vt:lpstr>Slide 10</vt:lpstr>
      <vt:lpstr>Slide 11</vt:lpstr>
      <vt:lpstr>Slide 12</vt:lpstr>
      <vt:lpstr>Slide 13</vt:lpstr>
      <vt:lpstr>SIM FEDERAL  - SIM_WEB MÓDULO DE INVESTIGAÇÃO</vt:lpstr>
      <vt:lpstr>ODS - 3. Saúde e Bem-estar         Assegurar uma vida saudável e promover o bem-estar para todos, em todas as idades</vt:lpstr>
      <vt:lpstr>Plano Estadual de Ação para Redução da Mortalidade  Materna e na Infância. Piauí 2019 - 2023</vt:lpstr>
      <vt:lpstr>   Distribuição dos Óbitos Maternos e Razão de Mortalidade Materna RMM/ 100 mil NV  Piauí 2010-2024* </vt:lpstr>
      <vt:lpstr>Distribuição dos Óbitos Maternos por MACRO REGIÃO DE SAÚDE- PIAUÍ  -   2022 a 2024* </vt:lpstr>
      <vt:lpstr>FONTE: SESAPI/SINASC/SIM FEDERAL. Em 01/05/2024  </vt:lpstr>
      <vt:lpstr>Distribuição dos Óbitos maternos segundo a Causa básica – Piauí 2018 a 2024*</vt:lpstr>
      <vt:lpstr> MORTALIDADE MATERNA</vt:lpstr>
      <vt:lpstr>ONDE MORREM ??? Piauí 2022 ,2023 e 2024</vt:lpstr>
      <vt:lpstr>Slide 23</vt:lpstr>
      <vt:lpstr>  PROPORÇÃO DE ÓBITOS DE MIFS INVESTIGADOS.  PIAUÍ 2013 a 2024 </vt:lpstr>
      <vt:lpstr> Distribuição dos Óbitos Maternos Segundo a Faixa Etária  Piauí - 2012 a 2024 </vt:lpstr>
      <vt:lpstr> Óbitos Maternos Segundo o Numero de Consultas do Pré-Natal Piauí -  2012 a 2024 </vt:lpstr>
      <vt:lpstr>  DISTRIBUIÇÃO DOS ÓBITOS MATERNOS SEGUNDO O TRIMESTRE DA 1ª CONSULTA DE PRÉ-NATAL.  PIAUÍ 2012 A 2024 </vt:lpstr>
      <vt:lpstr> Óbitos Maternos Segundo os Anos de Estudo  Piauí - 2012 a 2024 </vt:lpstr>
      <vt:lpstr> Óbitos Maternos Segundo a Raça/Cor Piauí - 2012 a 2024 </vt:lpstr>
      <vt:lpstr>Slide 30</vt:lpstr>
      <vt:lpstr>Vigilância do óbito Materno, Infantil e Fetal </vt:lpstr>
      <vt:lpstr>TER COMITÊS ATUANTES</vt:lpstr>
      <vt:lpstr> Lei nº 11.634, de 27 de setembro de 2007. Dispõe sobre o direito da gestante ao conhecimento e a vinculação à maternidade onde receberá assistência . </vt:lpstr>
      <vt:lpstr>Slide 34</vt:lpstr>
      <vt:lpstr>.....DESAFIOS........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DE ESTADO DA SAÚDE DO PIAUÍ COORDENAÇÃO ESTADUAL DE SAÚDE DA MULHER ASSISTÊNCIA AO PRÉ-NATAL</dc:title>
  <dc:creator>Marcos Souza</dc:creator>
  <cp:lastModifiedBy>USER</cp:lastModifiedBy>
  <cp:revision>531</cp:revision>
  <dcterms:created xsi:type="dcterms:W3CDTF">2021-06-29T12:18:00Z</dcterms:created>
  <dcterms:modified xsi:type="dcterms:W3CDTF">2024-06-11T03:16:30Z</dcterms:modified>
</cp:coreProperties>
</file>