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487" r:id="rId1"/>
    <p:sldMasterId id="2147485344" r:id="rId2"/>
  </p:sldMasterIdLst>
  <p:notesMasterIdLst>
    <p:notesMasterId r:id="rId18"/>
  </p:notesMasterIdLst>
  <p:handoutMasterIdLst>
    <p:handoutMasterId r:id="rId19"/>
  </p:handoutMasterIdLst>
  <p:sldIdLst>
    <p:sldId id="272" r:id="rId3"/>
    <p:sldId id="344" r:id="rId4"/>
    <p:sldId id="328" r:id="rId5"/>
    <p:sldId id="352" r:id="rId6"/>
    <p:sldId id="331" r:id="rId7"/>
    <p:sldId id="332" r:id="rId8"/>
    <p:sldId id="343" r:id="rId9"/>
    <p:sldId id="333" r:id="rId10"/>
    <p:sldId id="334" r:id="rId11"/>
    <p:sldId id="346" r:id="rId12"/>
    <p:sldId id="335" r:id="rId13"/>
    <p:sldId id="336" r:id="rId14"/>
    <p:sldId id="338" r:id="rId15"/>
    <p:sldId id="339" r:id="rId16"/>
    <p:sldId id="353" r:id="rId17"/>
  </p:sldIdLst>
  <p:sldSz cx="12192000" cy="6858000"/>
  <p:notesSz cx="6784975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Domingues Masera Tokarski" initials="PDMT" lastIdx="1" clrIdx="0">
    <p:extLst>
      <p:ext uri="{19B8F6BF-5375-455C-9EA6-DF929625EA0E}">
        <p15:presenceInfo xmlns:p15="http://schemas.microsoft.com/office/powerpoint/2012/main" userId="S-1-5-21-1299406686-1783386984-740312968-95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5050"/>
    <a:srgbClr val="FF9900"/>
    <a:srgbClr val="CC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443" autoAdjust="0"/>
  </p:normalViewPr>
  <p:slideViewPr>
    <p:cSldViewPr snapToGrid="0">
      <p:cViewPr varScale="1">
        <p:scale>
          <a:sx n="87" d="100"/>
          <a:sy n="87" d="100"/>
        </p:scale>
        <p:origin x="20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0155" cy="497020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3250" y="0"/>
            <a:ext cx="2940155" cy="497020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r">
              <a:defRPr sz="1200"/>
            </a:lvl1pPr>
          </a:lstStyle>
          <a:p>
            <a:fld id="{FD4451B1-3121-444B-B568-8A042CE2EE9A}" type="datetimeFigureOut">
              <a:rPr lang="pt-BR" smtClean="0"/>
              <a:t>11/03/2019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2" y="9408983"/>
            <a:ext cx="2940155" cy="497019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3250" y="9408983"/>
            <a:ext cx="2940155" cy="497019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r">
              <a:defRPr sz="1200"/>
            </a:lvl1pPr>
          </a:lstStyle>
          <a:p>
            <a:fld id="{02B9DFEE-45C7-4D7A-B0DA-0E9DA8AD00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741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0208" cy="497280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3183" y="0"/>
            <a:ext cx="2940208" cy="497280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r">
              <a:defRPr sz="1200"/>
            </a:lvl1pPr>
          </a:lstStyle>
          <a:p>
            <a:fld id="{7689EA1E-0405-4FDD-817C-1520ACE5EF8D}" type="datetimeFigureOut">
              <a:rPr lang="pt-BR" smtClean="0"/>
              <a:t>11/03/2019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74" tIns="45537" rIns="91074" bIns="45537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8023" y="4766916"/>
            <a:ext cx="5428931" cy="3900637"/>
          </a:xfrm>
          <a:prstGeom prst="rect">
            <a:avLst/>
          </a:prstGeom>
        </p:spPr>
        <p:txBody>
          <a:bodyPr vert="horz" lIns="91074" tIns="45537" rIns="91074" bIns="45537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08721"/>
            <a:ext cx="2940208" cy="497280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3183" y="9408721"/>
            <a:ext cx="2940208" cy="497280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r">
              <a:defRPr sz="1200"/>
            </a:lvl1pPr>
          </a:lstStyle>
          <a:p>
            <a:fld id="{634FF118-734A-4634-B716-A19B09E9F1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984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FF118-734A-4634-B716-A19B09E9F1D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557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FF118-734A-4634-B716-A19B09E9F1D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11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FF118-734A-4634-B716-A19B09E9F1D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991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FF118-734A-4634-B716-A19B09E9F1D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238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FF118-734A-4634-B716-A19B09E9F1D6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967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04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53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25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51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730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57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949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17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18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426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2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073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DF5E60-9974-AC48-9591-99C2BB44B7CF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193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0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95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8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65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5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5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80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1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0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8" r:id="rId1"/>
    <p:sldLayoutId id="2147484489" r:id="rId2"/>
    <p:sldLayoutId id="2147484490" r:id="rId3"/>
    <p:sldLayoutId id="2147484491" r:id="rId4"/>
    <p:sldLayoutId id="2147484492" r:id="rId5"/>
    <p:sldLayoutId id="2147484493" r:id="rId6"/>
    <p:sldLayoutId id="2147484494" r:id="rId7"/>
    <p:sldLayoutId id="2147484495" r:id="rId8"/>
    <p:sldLayoutId id="2147484496" r:id="rId9"/>
    <p:sldLayoutId id="2147484497" r:id="rId10"/>
    <p:sldLayoutId id="2147484498" r:id="rId11"/>
    <p:sldLayoutId id="214748449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9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5" r:id="rId1"/>
    <p:sldLayoutId id="2147485346" r:id="rId2"/>
    <p:sldLayoutId id="2147485347" r:id="rId3"/>
    <p:sldLayoutId id="2147485348" r:id="rId4"/>
    <p:sldLayoutId id="2147485349" r:id="rId5"/>
    <p:sldLayoutId id="2147485350" r:id="rId6"/>
    <p:sldLayoutId id="2147485351" r:id="rId7"/>
    <p:sldLayoutId id="2147485352" r:id="rId8"/>
    <p:sldLayoutId id="2147485353" r:id="rId9"/>
    <p:sldLayoutId id="2147485354" r:id="rId10"/>
    <p:sldLayoutId id="214748535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PAS e a nossa rotina.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fiscalização Sanitária – 13/03/2019</a:t>
            </a:r>
          </a:p>
          <a:p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5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CASO 9 -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Certo ou errado?</a:t>
            </a:r>
            <a:r>
              <a:rPr lang="pt-BR" b="1" dirty="0"/>
              <a:t>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97280" y="2009344"/>
            <a:ext cx="100323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800" b="1" dirty="0">
                <a:latin typeface="+mj-lt"/>
                <a:ea typeface="Calibri"/>
                <a:cs typeface="Arial" pitchFamily="34" charset="0"/>
              </a:rPr>
              <a:t>Fiscal lavrou auto de infração </a:t>
            </a:r>
            <a:r>
              <a:rPr lang="pt-BR" sz="2800" b="1">
                <a:latin typeface="+mj-lt"/>
                <a:ea typeface="Calibri"/>
                <a:cs typeface="Arial" pitchFamily="34" charset="0"/>
              </a:rPr>
              <a:t>em 15/01/2017 </a:t>
            </a:r>
            <a:r>
              <a:rPr lang="pt-BR" sz="2800" b="1" dirty="0">
                <a:latin typeface="+mj-lt"/>
                <a:ea typeface="Calibri"/>
                <a:cs typeface="Arial" pitchFamily="34" charset="0"/>
              </a:rPr>
              <a:t>em razão de estabelecimento funcionar sem licença sanitária. A empresa não apresenta defesa.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DF4E231-5E3A-44B3-A3ED-291E8651B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40" y="3376322"/>
            <a:ext cx="2067928" cy="253677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F0ED6569-057E-43D8-8651-B42ACB205F5A}"/>
              </a:ext>
            </a:extLst>
          </p:cNvPr>
          <p:cNvSpPr/>
          <p:nvPr/>
        </p:nvSpPr>
        <p:spPr>
          <a:xfrm>
            <a:off x="3321698" y="3666323"/>
            <a:ext cx="78339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latin typeface="+mj-lt"/>
                <a:cs typeface="Arial" pitchFamily="34" charset="0"/>
              </a:rPr>
              <a:t>Hoje, 23/08/2018, o fiscal, ao se manifestar nos autos, de posse da informação de que a empresa encontra-se “baixada” na Junta Comercial por OMISSÃO CONTUMAZ desde 20/02/2018, sugere o arquivamento do processo.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248C6C7-A8EB-400D-89CA-62F38172F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166" y="286603"/>
            <a:ext cx="1402202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0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CASO 10 -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Prescrição? De que tipo?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1097280" y="2009344"/>
            <a:ext cx="9401387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+mj-lt"/>
              </a:rPr>
              <a:t>	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latin typeface="+mj-lt"/>
              </a:rPr>
              <a:t>04/10/2010 – Data do fato ilícito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latin typeface="+mj-lt"/>
              </a:rPr>
              <a:t>04/04/2014 – Auto de Infração Sanitária;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latin typeface="+mj-lt"/>
              </a:rPr>
              <a:t>04/05/2014 – Notificação do autuado;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latin typeface="+mj-lt"/>
              </a:rPr>
              <a:t>15/05/2014 – Defesa do autuado;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latin typeface="+mj-lt"/>
              </a:rPr>
              <a:t>20/11/2015 – Manifestação da área autuante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latin typeface="+mj-lt"/>
              </a:rPr>
              <a:t>10/06/2016 – Certidão de Reincidência;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latin typeface="+mj-lt"/>
              </a:rPr>
              <a:t>20/12/2017 – Decisão Inicial.</a:t>
            </a:r>
          </a:p>
          <a:p>
            <a:endParaRPr lang="pt-BR" sz="2800" b="1" dirty="0">
              <a:latin typeface="+mj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9FB1ADA-E826-48BD-8C40-607A12C4A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22758">
            <a:off x="8329686" y="2794620"/>
            <a:ext cx="3170515" cy="318634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4B2DBE2-335E-452B-A2BB-1F8A36080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1921" y="717097"/>
            <a:ext cx="853492" cy="85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1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CASO 11 -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Prescrição? De que tipo?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1097280" y="2009344"/>
            <a:ext cx="94013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latin typeface="+mj-lt"/>
              </a:rPr>
              <a:t>04/10/2010 – Data do fato ilícito;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latin typeface="+mj-lt"/>
              </a:rPr>
              <a:t>13/01/2011 – Denúncia recebida;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latin typeface="+mj-lt"/>
              </a:rPr>
              <a:t>08/10/2015 – Auto de Infração Sanitária;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latin typeface="+mj-lt"/>
              </a:rPr>
              <a:t>05/11/2015 – Notificação do autuado;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latin typeface="+mj-lt"/>
              </a:rPr>
              <a:t>20/11/2015 – Defesa do autuado;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latin typeface="+mj-lt"/>
              </a:rPr>
              <a:t>09/12/2015 – Manifestação da área autuante;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latin typeface="+mj-lt"/>
              </a:rPr>
              <a:t>10/12/2015 – Certidão de Reincidência;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latin typeface="+mj-lt"/>
              </a:rPr>
              <a:t>20/12/2015 – Decisão Inicial.</a:t>
            </a:r>
          </a:p>
          <a:p>
            <a:endParaRPr lang="pt-BR" sz="2400" b="1" dirty="0">
              <a:latin typeface="+mj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29C22DC-126C-417C-AF35-076953CD1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646" y="3263718"/>
            <a:ext cx="2609627" cy="260962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59D6A99-6D3E-42E1-8AFD-6FF1582ED104}"/>
              </a:ext>
            </a:extLst>
          </p:cNvPr>
          <p:cNvSpPr txBox="1"/>
          <p:nvPr/>
        </p:nvSpPr>
        <p:spPr>
          <a:xfrm>
            <a:off x="7713987" y="2141739"/>
            <a:ext cx="309344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PRESCRIÇÃO PUNITIVA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F52E44B-869C-445F-94F3-D458B1E0353A}"/>
              </a:ext>
            </a:extLst>
          </p:cNvPr>
          <p:cNvSpPr/>
          <p:nvPr/>
        </p:nvSpPr>
        <p:spPr>
          <a:xfrm>
            <a:off x="1097280" y="1940767"/>
            <a:ext cx="5219544" cy="5505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DC0953D-F0FF-4FCD-B918-DC93BC5708E5}"/>
              </a:ext>
            </a:extLst>
          </p:cNvPr>
          <p:cNvSpPr/>
          <p:nvPr/>
        </p:nvSpPr>
        <p:spPr>
          <a:xfrm>
            <a:off x="1097280" y="2988465"/>
            <a:ext cx="6245912" cy="5505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02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CASO 12 -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Prescrição? De que tipo?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1036320" y="1737360"/>
            <a:ext cx="1025009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04/10/2005 – Data do fato ilícito;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05/10/2009 – Auto de Infração Sanitária;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10/01/2011 – Notificação do autuado;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20/01/2011 – Defesa do autuado;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10/11/2012 – Manifestação da área autuante;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10/09/2015 – Certidão de Reincidência;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04/10/2015 – Decisão Inicial;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20/04/2016 – Recurso do autuado;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04/10/2017 – Parecer Recursal da CORIF;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10/12/2017 – Decisão da Dicol (recurso improcedente)</a:t>
            </a:r>
          </a:p>
          <a:p>
            <a:pPr>
              <a:spcAft>
                <a:spcPts val="600"/>
              </a:spcAft>
            </a:pPr>
            <a:endParaRPr lang="pt-BR" sz="2500" b="1" dirty="0">
              <a:latin typeface="+mj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7DD9285-8230-44A7-8977-308CA3C4E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357" y="2059579"/>
            <a:ext cx="2583632" cy="353607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D168EEF-253D-4FE3-AA36-5762041D6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1921" y="717097"/>
            <a:ext cx="853492" cy="85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4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CASO 13 -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Prescrição? De que tipo?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1097280" y="1774181"/>
            <a:ext cx="940138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04/10/2005 – Data do fato ilícito;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05/10/2007 – Auto de Infração Sanitária;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05/11/2007 – Notificação do autuado;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20/11/2007 – Defesa do autuado;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10/11/2009 – Manifestação da área autuante;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10/12/2012 – Certidão de Reincidência;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04/10/2015 – Decisão Inicial;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20/04/2016 – Recurso do autuado;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04/10/2017 – Parecer Recursal da CORIF;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500" b="1" dirty="0">
                <a:latin typeface="+mj-lt"/>
              </a:rPr>
              <a:t>Aguardando decisão da DICOL</a:t>
            </a:r>
          </a:p>
          <a:p>
            <a:pPr>
              <a:spcAft>
                <a:spcPts val="600"/>
              </a:spcAft>
            </a:pPr>
            <a:endParaRPr lang="pt-BR" sz="2500" b="1" dirty="0">
              <a:latin typeface="+mj-lt"/>
            </a:endParaRPr>
          </a:p>
        </p:txBody>
      </p:sp>
      <p:pic>
        <p:nvPicPr>
          <p:cNvPr id="2050" name="Picture 2" descr="Resultado de imagem para bebÃª assustado">
            <a:extLst>
              <a:ext uri="{FF2B5EF4-FFF2-40B4-BE49-F238E27FC236}">
                <a16:creationId xmlns:a16="http://schemas.microsoft.com/office/drawing/2014/main" id="{403B361F-44FB-43AF-845D-036D1684C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820" y="3025553"/>
            <a:ext cx="30480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BFF2AE0-61DE-4B82-8CAD-37B496C3F887}"/>
              </a:ext>
            </a:extLst>
          </p:cNvPr>
          <p:cNvSpPr txBox="1"/>
          <p:nvPr/>
        </p:nvSpPr>
        <p:spPr>
          <a:xfrm>
            <a:off x="7889084" y="1852366"/>
            <a:ext cx="3336635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pt-BR" dirty="0"/>
              <a:t>PRESCRIÇÃO INTERCORRENTE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BA9F0CE-063E-4C43-9E4F-0D20FEFAA1DF}"/>
              </a:ext>
            </a:extLst>
          </p:cNvPr>
          <p:cNvSpPr/>
          <p:nvPr/>
        </p:nvSpPr>
        <p:spPr>
          <a:xfrm>
            <a:off x="1097280" y="3564293"/>
            <a:ext cx="6353388" cy="14555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71881B4-155E-4E9C-96A2-A1D66C6F6E82}"/>
              </a:ext>
            </a:extLst>
          </p:cNvPr>
          <p:cNvSpPr txBox="1"/>
          <p:nvPr/>
        </p:nvSpPr>
        <p:spPr>
          <a:xfrm>
            <a:off x="7889084" y="2367482"/>
            <a:ext cx="333663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PRESCRIÇÃO PUNITIVA</a:t>
            </a:r>
          </a:p>
        </p:txBody>
      </p:sp>
    </p:spTree>
    <p:extLst>
      <p:ext uri="{BB962C8B-B14F-4D97-AF65-F5344CB8AC3E}">
        <p14:creationId xmlns:p14="http://schemas.microsoft.com/office/powerpoint/2010/main" val="140879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0F4676-D830-4346-B1AB-99ABC5E04B80}"/>
              </a:ext>
            </a:extLst>
          </p:cNvPr>
          <p:cNvSpPr txBox="1">
            <a:spLocks/>
          </p:cNvSpPr>
          <p:nvPr/>
        </p:nvSpPr>
        <p:spPr>
          <a:xfrm>
            <a:off x="1275292" y="2940749"/>
            <a:ext cx="8825660" cy="4882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600" dirty="0"/>
              <a:t>Obrigada!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D4DE73F-BCD3-4D81-B67C-D6774F39EC12}"/>
              </a:ext>
            </a:extLst>
          </p:cNvPr>
          <p:cNvSpPr txBox="1">
            <a:spLocks/>
          </p:cNvSpPr>
          <p:nvPr/>
        </p:nvSpPr>
        <p:spPr>
          <a:xfrm>
            <a:off x="1405922" y="4467048"/>
            <a:ext cx="8825659" cy="163374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ts val="0"/>
              </a:spcAft>
              <a:buClrTx/>
              <a:defRPr/>
            </a:pPr>
            <a:r>
              <a:rPr lang="pt-BR" sz="2400" b="1" u="sng" dirty="0">
                <a:solidFill>
                  <a:schemeClr val="accent2">
                    <a:lumMod val="75000"/>
                  </a:schemeClr>
                </a:solidFill>
              </a:rPr>
              <a:t>Patrícia Domingues Masera </a:t>
            </a:r>
          </a:p>
          <a:p>
            <a:pPr algn="ctr">
              <a:spcBef>
                <a:spcPct val="0"/>
              </a:spcBef>
              <a:spcAft>
                <a:spcPts val="0"/>
              </a:spcAft>
              <a:buClrTx/>
              <a:defRPr/>
            </a:pP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Coordenadora</a:t>
            </a:r>
          </a:p>
          <a:p>
            <a:pPr algn="ctr">
              <a:spcBef>
                <a:spcPct val="0"/>
              </a:spcBef>
              <a:spcAft>
                <a:spcPts val="0"/>
              </a:spcAft>
              <a:buClrTx/>
              <a:defRPr/>
            </a:pP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Coordenação de Processo Administrativo Sanitário - COPAS/GGFIS</a:t>
            </a:r>
          </a:p>
          <a:p>
            <a:pPr algn="ctr">
              <a:spcBef>
                <a:spcPct val="0"/>
              </a:spcBef>
              <a:spcAft>
                <a:spcPts val="0"/>
              </a:spcAft>
              <a:buClrTx/>
              <a:defRPr/>
            </a:pP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copas@anvisa.gov.br</a:t>
            </a:r>
          </a:p>
          <a:p>
            <a:pPr algn="ctr">
              <a:spcBef>
                <a:spcPct val="0"/>
              </a:spcBef>
              <a:spcAft>
                <a:spcPts val="0"/>
              </a:spcAft>
              <a:buClrTx/>
              <a:defRPr/>
            </a:pP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(61) 3462-5384</a:t>
            </a:r>
          </a:p>
          <a:p>
            <a:pPr algn="ctr">
              <a:spcBef>
                <a:spcPct val="0"/>
              </a:spcBef>
              <a:spcAft>
                <a:spcPts val="0"/>
              </a:spcAft>
              <a:buClrTx/>
              <a:defRPr/>
            </a:pPr>
            <a:endParaRPr lang="pt-B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4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CASO 1 –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Certo ou errado?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97280" y="2009344"/>
            <a:ext cx="1003238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400" b="1" dirty="0">
                <a:latin typeface="+mj-lt"/>
                <a:ea typeface="Calibri"/>
                <a:cs typeface="Arial" pitchFamily="34" charset="0"/>
              </a:rPr>
              <a:t>O fiscal, na sua rotina, em face de irregularidades detectadas em inspeção, lavra auto de infração sanitária.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400" b="1" dirty="0">
                <a:latin typeface="+mj-lt"/>
                <a:ea typeface="Calibri"/>
                <a:cs typeface="Arial" pitchFamily="34" charset="0"/>
              </a:rPr>
              <a:t>Quando da elaboração da manifestação da autoridade </a:t>
            </a:r>
            <a:r>
              <a:rPr lang="pt-BR" sz="2400" b="1" dirty="0" err="1">
                <a:latin typeface="+mj-lt"/>
                <a:ea typeface="Calibri"/>
                <a:cs typeface="Arial" pitchFamily="34" charset="0"/>
              </a:rPr>
              <a:t>autuante</a:t>
            </a:r>
            <a:r>
              <a:rPr lang="pt-BR" sz="2400" b="1" dirty="0">
                <a:latin typeface="+mj-lt"/>
                <a:ea typeface="Calibri"/>
                <a:cs typeface="Arial" pitchFamily="34" charset="0"/>
              </a:rPr>
              <a:t> (Relatório), o fiscal identifica que uma “não conformidade” não foi inserida no rol de infrações.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400" b="1" dirty="0">
                <a:latin typeface="+mj-lt"/>
                <a:ea typeface="Calibri"/>
                <a:cs typeface="Arial" pitchFamily="34" charset="0"/>
              </a:rPr>
              <a:t>A empresa apresenta defesa intempestiva quanto a referida não conformidade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pt-BR" sz="2400" b="1" dirty="0">
                <a:latin typeface="+mj-lt"/>
                <a:ea typeface="Calibri"/>
                <a:cs typeface="Arial" pitchFamily="34" charset="0"/>
              </a:rPr>
              <a:t>O fiscal verifica que a defesa da empresa não procede e no momento do relatório saneia o erro e inclui a “não conformidade”.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49DC53E-834B-45B7-B1B2-F209C6A50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914" y="182888"/>
            <a:ext cx="2416542" cy="182645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D990169-F9A5-484A-A00A-91F18E523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014" y="5102169"/>
            <a:ext cx="1400030" cy="124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8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CASO 2 – </a:t>
            </a: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</a:rPr>
              <a:t>A infração está clara e completa?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1FD72B1-233B-4E59-9EA1-9EF848ADB28B}"/>
              </a:ext>
            </a:extLst>
          </p:cNvPr>
          <p:cNvSpPr/>
          <p:nvPr/>
        </p:nvSpPr>
        <p:spPr>
          <a:xfrm>
            <a:off x="2463279" y="1980655"/>
            <a:ext cx="88634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2800" b="1" dirty="0">
                <a:latin typeface="+mj-lt"/>
              </a:rPr>
              <a:t>“Descumprir exigências relacionadas as Boas Práticas de Fabricação de Alimentos, bem como funcionar sem licença sanitária.”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0615DA3-4637-4F13-A31E-7F2E2471CCBD}"/>
              </a:ext>
            </a:extLst>
          </p:cNvPr>
          <p:cNvSpPr/>
          <p:nvPr/>
        </p:nvSpPr>
        <p:spPr>
          <a:xfrm>
            <a:off x="2463278" y="3608945"/>
            <a:ext cx="88634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pt-BR" sz="2800" b="1" dirty="0">
                <a:latin typeface="+mj-lt"/>
              </a:rPr>
              <a:t>“Descumprir exigências relacionadas as Boas Práticas de Fabricação de Alimentos descritas no Termo de Inspeção Sanitária N. 018/2018, recebido em 01/02/2018,  bem como funcionar sem licença sanitária, conforme constatado em inspeção realizada dia 03/03/2018 (Termo de Inspeção Sanitária N. 018/2018, recebido em 01/02/2018).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108085F-F88A-4F27-ACE0-46F982454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147871"/>
            <a:ext cx="1179389" cy="10457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18B2C35-C37E-44C5-B77C-43C907EE9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259" y="4393157"/>
            <a:ext cx="1039430" cy="103943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714FFE8-A3BA-4E10-BADF-3BD1F45B7C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448" t="6472" r="11159" b="16916"/>
          <a:stretch/>
        </p:blipFill>
        <p:spPr>
          <a:xfrm>
            <a:off x="10254343" y="158620"/>
            <a:ext cx="1651518" cy="187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3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CASO 3 – </a:t>
            </a: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</a:rPr>
              <a:t>Certo ou errado?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75598FB-8FB6-479A-83D5-811FA3357F25}"/>
              </a:ext>
            </a:extLst>
          </p:cNvPr>
          <p:cNvSpPr/>
          <p:nvPr/>
        </p:nvSpPr>
        <p:spPr>
          <a:xfrm>
            <a:off x="1425786" y="2709550"/>
            <a:ext cx="94013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latin typeface="+mj-lt"/>
              </a:rPr>
              <a:t>Empresa devidamente notificada, não apresenta defesa. O fiscal </a:t>
            </a:r>
            <a:r>
              <a:rPr lang="pt-BR" sz="2800" b="1" dirty="0" err="1">
                <a:latin typeface="+mj-lt"/>
              </a:rPr>
              <a:t>autuante</a:t>
            </a:r>
            <a:r>
              <a:rPr lang="pt-BR" sz="2800" b="1" dirty="0">
                <a:latin typeface="+mj-lt"/>
              </a:rPr>
              <a:t>, posteriormente, entende que a infração não procede. Diante da ausência de defesa e da improcedência da autuação, o fiscal </a:t>
            </a:r>
            <a:r>
              <a:rPr lang="pt-BR" sz="2800" b="1" dirty="0" err="1">
                <a:latin typeface="+mj-lt"/>
              </a:rPr>
              <a:t>autuante</a:t>
            </a:r>
            <a:r>
              <a:rPr lang="pt-BR" sz="2800" b="1" dirty="0">
                <a:latin typeface="+mj-lt"/>
              </a:rPr>
              <a:t> registra que a empresa nada manifestou e arquiva o processo.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F8DEB2B-CD1C-4C75-8D92-D74F338DE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996" y="4616903"/>
            <a:ext cx="1402202" cy="124369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0BBB4C1-79AD-4B62-B9EB-6E434B1C4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872" y="193297"/>
            <a:ext cx="1287018" cy="229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5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CASO 4 -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Certo ou errado?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97280" y="2009344"/>
            <a:ext cx="1003238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b="1" dirty="0">
                <a:latin typeface="+mj-lt"/>
                <a:ea typeface="Calibri"/>
                <a:cs typeface="Arial" pitchFamily="34" charset="0"/>
              </a:rPr>
              <a:t>O fiscal, na sua rotina, verifica irregularidades em estabelecimento e lavra no local o auto de infração sanitária. O representante da empresa se recusa a assinar o AIS. O fiscal faz o registro da recusa e assina o AIS, deixando-o no local apenas com a menção de recusa do representante da empresa.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42B9A4A-6206-43B7-891A-05BBEB412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450" y="4878850"/>
            <a:ext cx="1400030" cy="124136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5E35306-9B83-4B7B-8628-EA991D6457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6" b="7384"/>
          <a:stretch/>
        </p:blipFill>
        <p:spPr>
          <a:xfrm>
            <a:off x="8306771" y="133891"/>
            <a:ext cx="1575433" cy="187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6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CASO 5 -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Certo ou errado?</a:t>
            </a:r>
            <a:endParaRPr lang="pt-B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395884" y="2636744"/>
            <a:ext cx="8759796" cy="2324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b="1" dirty="0">
                <a:latin typeface="+mj-lt"/>
                <a:ea typeface="Calibri"/>
                <a:cs typeface="Arial" pitchFamily="34" charset="0"/>
              </a:rPr>
              <a:t>AIS é devolvido pelos Correios com a informação “ausente”, uma vez que por três visitas não havia ninguém para receber o documento. Foi providenciada a citação por edital.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F08C3FD-F588-4E40-95D6-C4EBFD495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205" y="390135"/>
            <a:ext cx="1402202" cy="124369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9C645ED-9555-47D0-9DE8-2B8117D60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77" y="2509161"/>
            <a:ext cx="1511968" cy="273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9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CASO 6 -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Certo ou errado?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1097280" y="2009344"/>
            <a:ext cx="10032380" cy="379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b="1" dirty="0">
                <a:latin typeface="+mj-lt"/>
                <a:ea typeface="Calibri"/>
                <a:cs typeface="Arial" pitchFamily="34" charset="0"/>
              </a:rPr>
              <a:t>O fiscal lavra o auto de infração sanitária. Quando da análise da defesa, apresentada tempestivamente, o fiscal encontra-se de licença médica.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b="1" dirty="0">
                <a:latin typeface="+mj-lt"/>
                <a:ea typeface="Calibri"/>
                <a:cs typeface="Arial" pitchFamily="34" charset="0"/>
              </a:rPr>
              <a:t>O gestor da área arquiva temporariamente o PAS até o retorno do fiscal que o lavrou, para que o mesmo, quando retornar, faça a manifestação do servidor </a:t>
            </a:r>
            <a:r>
              <a:rPr lang="pt-BR" sz="3200" b="1" dirty="0" err="1">
                <a:latin typeface="+mj-lt"/>
                <a:ea typeface="Calibri"/>
                <a:cs typeface="Arial" pitchFamily="34" charset="0"/>
              </a:rPr>
              <a:t>autuante</a:t>
            </a:r>
            <a:r>
              <a:rPr lang="pt-BR" sz="3200" b="1" dirty="0">
                <a:latin typeface="+mj-lt"/>
                <a:ea typeface="Calibri"/>
                <a:cs typeface="Arial" pitchFamily="34" charset="0"/>
              </a:rPr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34F6DBD-51BC-43EC-A0B5-3406F3487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343" y="95501"/>
            <a:ext cx="2010026" cy="201002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0DD74C8-AC42-463B-8E6C-BA03A1FFA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40" y="3106921"/>
            <a:ext cx="1402202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3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CASO 7 -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Certo ou errado?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97279" y="1965276"/>
            <a:ext cx="1077051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Bef>
                <a:spcPts val="12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pt-BR" sz="2600" b="1" dirty="0">
                <a:latin typeface="+mj-lt"/>
                <a:ea typeface="Calibri"/>
                <a:cs typeface="Arial" pitchFamily="34" charset="0"/>
              </a:rPr>
              <a:t>Empresa devidamente notificada, apresenta defesa refutando as alegações. Trata-se de funcionamento de estabelecimento sem licença sanitária. O fiscal encaminha o processo para julgamento sem se manifestar, frente à infração objetiva.</a:t>
            </a:r>
          </a:p>
          <a:p>
            <a:pPr marL="571500" indent="-571500" algn="just">
              <a:spcBef>
                <a:spcPts val="12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pt-BR" sz="2600" b="1" dirty="0">
                <a:latin typeface="+mj-lt"/>
                <a:ea typeface="Calibri"/>
                <a:cs typeface="Arial" pitchFamily="34" charset="0"/>
              </a:rPr>
              <a:t>Empresa devidamente notificada, apresenta defesa fora do prazo. O fiscal apresenta o relatório com a análise do processo, mas, em razão da intempestividade da defesa, não se manifesta a respeito das alegações da empresa.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9F66700-7BFC-4152-82E3-C6F95D42F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887" y="176943"/>
            <a:ext cx="2619375" cy="17430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C30F8B1-B3B3-4997-B53C-417EC6AED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03" y="1831574"/>
            <a:ext cx="878599" cy="77927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5871FD0-F038-4CCB-972F-AC0E4C0E9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02" y="4112241"/>
            <a:ext cx="878599" cy="77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9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CASO 8 –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Certo ou errado?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97280" y="2086463"/>
            <a:ext cx="10032380" cy="2890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3200" b="1" dirty="0">
                <a:latin typeface="+mj-lt"/>
                <a:ea typeface="Calibri"/>
                <a:cs typeface="Arial" pitchFamily="34" charset="0"/>
              </a:rPr>
              <a:t>A Autoridade Julgadora, em decisão inicial, arquiva processo administrativo sanitário por nulidade, especificamente, em razão de descrição genérica da infração que prejudica o contraditório e a ampla defesa do autuado. Seis meses depois o fiscal lavra novo AIS sobre a mesma infração.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52F5AD8-834F-4E22-B7A8-534297845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1133" b="6491"/>
          <a:stretch/>
        </p:blipFill>
        <p:spPr>
          <a:xfrm>
            <a:off x="8664443" y="0"/>
            <a:ext cx="1643962" cy="208646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C3698C6-1783-4599-9C22-7C6493016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4558" y="4605738"/>
            <a:ext cx="1926065" cy="14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3309</TotalTime>
  <Words>859</Words>
  <Application>Microsoft Office PowerPoint</Application>
  <PresentationFormat>Widescreen</PresentationFormat>
  <Paragraphs>81</Paragraphs>
  <Slides>15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Wingdings 2</vt:lpstr>
      <vt:lpstr>HDOfficeLightV0</vt:lpstr>
      <vt:lpstr>Retrospectiva</vt:lpstr>
      <vt:lpstr>O PAS e a nossa rotina.</vt:lpstr>
      <vt:lpstr>CASO 1 – Certo ou errado?</vt:lpstr>
      <vt:lpstr>CASO 2 – A infração está clara e completa?</vt:lpstr>
      <vt:lpstr>CASO 3 – Certo ou errado?</vt:lpstr>
      <vt:lpstr>CASO 4 - Certo ou errado?</vt:lpstr>
      <vt:lpstr>CASO 5 - Certo ou errado?</vt:lpstr>
      <vt:lpstr>CASO 6 - Certo ou errado?</vt:lpstr>
      <vt:lpstr>CASO 7 - Certo ou errado?</vt:lpstr>
      <vt:lpstr>CASO 8 – Certo ou errado?</vt:lpstr>
      <vt:lpstr>CASO 9 - Certo ou errado? </vt:lpstr>
      <vt:lpstr>CASO 10 - Prescrição? De que tipo?</vt:lpstr>
      <vt:lpstr>CASO 11 - Prescrição? De que tipo?</vt:lpstr>
      <vt:lpstr>CASO 12 - Prescrição? De que tipo?</vt:lpstr>
      <vt:lpstr>CASO 13 - Prescrição? De que tipo?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Processo Administrativo Sanitário</dc:title>
  <dc:creator>Patricia Domingues Masera Tokarski</dc:creator>
  <cp:lastModifiedBy>Patricia Domingues Masera</cp:lastModifiedBy>
  <cp:revision>247</cp:revision>
  <cp:lastPrinted>2018-08-23T12:11:37Z</cp:lastPrinted>
  <dcterms:created xsi:type="dcterms:W3CDTF">2017-08-22T14:53:11Z</dcterms:created>
  <dcterms:modified xsi:type="dcterms:W3CDTF">2019-03-11T14:54:14Z</dcterms:modified>
</cp:coreProperties>
</file>